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4.xml" ContentType="application/vnd.openxmlformats-officedocument.presentationml.notesSlide+xml"/>
  <Override PartName="/ppt/embeddings/oleObject3.bin" ContentType="application/vnd.openxmlformats-officedocument.oleObject"/>
  <Override PartName="/ppt/notesSlides/notesSlide15.xml" ContentType="application/vnd.openxmlformats-officedocument.presentationml.notesSlide+xml"/>
  <Override PartName="/ppt/embeddings/oleObject4.bin" ContentType="application/vnd.openxmlformats-officedocument.oleObject"/>
  <Override PartName="/ppt/notesSlides/notesSlide16.xml" ContentType="application/vnd.openxmlformats-officedocument.presentationml.notesSlide+xml"/>
  <Override PartName="/ppt/embeddings/oleObject5.bin" ContentType="application/vnd.openxmlformats-officedocument.oleObject"/>
  <Override PartName="/ppt/notesSlides/notesSlide17.xml" ContentType="application/vnd.openxmlformats-officedocument.presentationml.notesSlide+xml"/>
  <Override PartName="/ppt/embeddings/oleObject6.bin" ContentType="application/vnd.openxmlformats-officedocument.oleObject"/>
  <Override PartName="/ppt/notesSlides/notesSlide18.xml" ContentType="application/vnd.openxmlformats-officedocument.presentationml.notesSlide+xml"/>
  <Override PartName="/ppt/embeddings/oleObject7.bin" ContentType="application/vnd.openxmlformats-officedocument.oleObject"/>
  <Override PartName="/ppt/notesSlides/notesSlide19.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3"/>
  </p:notesMasterIdLst>
  <p:handoutMasterIdLst>
    <p:handoutMasterId r:id="rId104"/>
  </p:handoutMasterIdLst>
  <p:sldIdLst>
    <p:sldId id="258" r:id="rId2"/>
    <p:sldId id="323" r:id="rId3"/>
    <p:sldId id="319" r:id="rId4"/>
    <p:sldId id="320" r:id="rId5"/>
    <p:sldId id="321" r:id="rId6"/>
    <p:sldId id="322" r:id="rId7"/>
    <p:sldId id="324" r:id="rId8"/>
    <p:sldId id="360" r:id="rId9"/>
    <p:sldId id="259" r:id="rId10"/>
    <p:sldId id="359" r:id="rId11"/>
    <p:sldId id="361" r:id="rId12"/>
    <p:sldId id="353" r:id="rId13"/>
    <p:sldId id="354" r:id="rId14"/>
    <p:sldId id="355" r:id="rId15"/>
    <p:sldId id="356" r:id="rId16"/>
    <p:sldId id="357" r:id="rId17"/>
    <p:sldId id="260" r:id="rId18"/>
    <p:sldId id="358" r:id="rId19"/>
    <p:sldId id="340" r:id="rId20"/>
    <p:sldId id="341" r:id="rId21"/>
    <p:sldId id="342" r:id="rId22"/>
    <p:sldId id="344" r:id="rId23"/>
    <p:sldId id="351" r:id="rId24"/>
    <p:sldId id="346" r:id="rId25"/>
    <p:sldId id="347" r:id="rId26"/>
    <p:sldId id="348" r:id="rId27"/>
    <p:sldId id="349" r:id="rId28"/>
    <p:sldId id="350" r:id="rId29"/>
    <p:sldId id="262" r:id="rId30"/>
    <p:sldId id="263" r:id="rId31"/>
    <p:sldId id="265" r:id="rId32"/>
    <p:sldId id="264" r:id="rId33"/>
    <p:sldId id="266" r:id="rId34"/>
    <p:sldId id="267" r:id="rId35"/>
    <p:sldId id="278" r:id="rId36"/>
    <p:sldId id="268" r:id="rId37"/>
    <p:sldId id="276" r:id="rId38"/>
    <p:sldId id="277" r:id="rId39"/>
    <p:sldId id="269" r:id="rId40"/>
    <p:sldId id="272" r:id="rId41"/>
    <p:sldId id="274" r:id="rId42"/>
    <p:sldId id="273" r:id="rId43"/>
    <p:sldId id="275" r:id="rId44"/>
    <p:sldId id="362" r:id="rId45"/>
    <p:sldId id="279" r:id="rId46"/>
    <p:sldId id="281" r:id="rId47"/>
    <p:sldId id="282" r:id="rId48"/>
    <p:sldId id="283" r:id="rId49"/>
    <p:sldId id="280" r:id="rId50"/>
    <p:sldId id="284" r:id="rId51"/>
    <p:sldId id="363" r:id="rId52"/>
    <p:sldId id="367" r:id="rId53"/>
    <p:sldId id="375" r:id="rId54"/>
    <p:sldId id="376" r:id="rId55"/>
    <p:sldId id="377" r:id="rId56"/>
    <p:sldId id="378" r:id="rId57"/>
    <p:sldId id="379" r:id="rId58"/>
    <p:sldId id="380" r:id="rId59"/>
    <p:sldId id="381" r:id="rId60"/>
    <p:sldId id="374" r:id="rId61"/>
    <p:sldId id="382" r:id="rId62"/>
    <p:sldId id="299" r:id="rId63"/>
    <p:sldId id="318" r:id="rId64"/>
    <p:sldId id="385" r:id="rId65"/>
    <p:sldId id="300" r:id="rId66"/>
    <p:sldId id="270" r:id="rId67"/>
    <p:sldId id="368" r:id="rId68"/>
    <p:sldId id="413" r:id="rId69"/>
    <p:sldId id="394" r:id="rId70"/>
    <p:sldId id="386" r:id="rId71"/>
    <p:sldId id="387" r:id="rId72"/>
    <p:sldId id="388" r:id="rId73"/>
    <p:sldId id="389" r:id="rId74"/>
    <p:sldId id="390" r:id="rId75"/>
    <p:sldId id="391" r:id="rId76"/>
    <p:sldId id="392" r:id="rId77"/>
    <p:sldId id="393" r:id="rId78"/>
    <p:sldId id="398" r:id="rId79"/>
    <p:sldId id="332" r:id="rId80"/>
    <p:sldId id="333" r:id="rId81"/>
    <p:sldId id="401" r:id="rId82"/>
    <p:sldId id="334" r:id="rId83"/>
    <p:sldId id="335" r:id="rId84"/>
    <p:sldId id="405" r:id="rId85"/>
    <p:sldId id="411" r:id="rId86"/>
    <p:sldId id="412" r:id="rId87"/>
    <p:sldId id="410" r:id="rId88"/>
    <p:sldId id="336" r:id="rId89"/>
    <p:sldId id="406" r:id="rId90"/>
    <p:sldId id="337" r:id="rId91"/>
    <p:sldId id="338" r:id="rId92"/>
    <p:sldId id="407" r:id="rId93"/>
    <p:sldId id="408" r:id="rId94"/>
    <p:sldId id="409" r:id="rId95"/>
    <p:sldId id="399" r:id="rId96"/>
    <p:sldId id="397" r:id="rId97"/>
    <p:sldId id="400" r:id="rId98"/>
    <p:sldId id="396" r:id="rId99"/>
    <p:sldId id="402" r:id="rId100"/>
    <p:sldId id="403" r:id="rId101"/>
    <p:sldId id="404"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1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1" autoAdjust="0"/>
    <p:restoredTop sz="73305" autoAdjust="0"/>
  </p:normalViewPr>
  <p:slideViewPr>
    <p:cSldViewPr snapToGrid="0" snapToObjects="1">
      <p:cViewPr varScale="1">
        <p:scale>
          <a:sx n="72" d="100"/>
          <a:sy n="72" d="100"/>
        </p:scale>
        <p:origin x="-1048" y="-96"/>
      </p:cViewPr>
      <p:guideLst>
        <p:guide orient="horz" pos="2160"/>
        <p:guide pos="583"/>
      </p:guideLst>
    </p:cSldViewPr>
  </p:slideViewPr>
  <p:notesTextViewPr>
    <p:cViewPr>
      <p:scale>
        <a:sx n="100" d="100"/>
        <a:sy n="100" d="100"/>
      </p:scale>
      <p:origin x="0" y="0"/>
    </p:cViewPr>
  </p:notesTextViewPr>
  <p:sorterViewPr>
    <p:cViewPr>
      <p:scale>
        <a:sx n="150" d="100"/>
        <a:sy n="150" d="100"/>
      </p:scale>
      <p:origin x="0" y="12136"/>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03507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Redis</a:t>
            </a:r>
            <a:r>
              <a:rPr lang="en-US" dirty="0" smtClean="0"/>
              <a:t> is an open source, BSD licensed, advanced key-value cache and store. It is often referred to as a data structure server since keys can contain strings, hashes, lists, sets, sorted sets, bitmaps and </a:t>
            </a:r>
            <a:r>
              <a:rPr lang="en-US" dirty="0" err="1" smtClean="0"/>
              <a:t>hyperloglogs</a:t>
            </a:r>
            <a:r>
              <a:rPr lang="en-US" dirty="0" smtClean="0"/>
              <a:t>.</a:t>
            </a:r>
          </a:p>
          <a:p>
            <a:r>
              <a:rPr lang="en-US" dirty="0" smtClean="0"/>
              <a:t>Best used: For rapidly changing data with a foreseeable database size (should fit mostly in memory).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34370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the stream is sufficiently large..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18918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much</a:t>
            </a:r>
            <a:r>
              <a:rPr lang="en-US" baseline="0" dirty="0" smtClean="0"/>
              <a:t> to cover it all in this class!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593607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may not converge to the minimum…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410146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pandas.pydata.org</a:t>
            </a:r>
            <a:r>
              <a:rPr lang="en-US" dirty="0" smtClean="0"/>
              <a:t>/</a:t>
            </a:r>
          </a:p>
          <a:p>
            <a:r>
              <a:rPr lang="en-US" dirty="0" smtClean="0"/>
              <a:t>http://</a:t>
            </a:r>
            <a:r>
              <a:rPr lang="en-US" dirty="0" err="1" smtClean="0"/>
              <a:t>strata.oreilly.com</a:t>
            </a:r>
            <a:r>
              <a:rPr lang="en-US" dirty="0" smtClean="0"/>
              <a:t>/2013/03/python-data-tools-just-keep-getting-</a:t>
            </a:r>
            <a:r>
              <a:rPr lang="en-US" dirty="0" err="1" smtClean="0"/>
              <a:t>better.html</a:t>
            </a:r>
            <a:endParaRPr lang="en-US" dirty="0" smtClean="0"/>
          </a:p>
          <a:p>
            <a:r>
              <a:rPr lang="en-US" dirty="0" smtClean="0"/>
              <a:t>http://</a:t>
            </a:r>
            <a:r>
              <a:rPr lang="en-US" dirty="0" err="1" smtClean="0"/>
              <a:t>cloudcelebrity.wordpress.com</a:t>
            </a:r>
            <a:r>
              <a:rPr lang="en-US" dirty="0" smtClean="0"/>
              <a:t>/2012/04/25/machine-learning-libraries-in-python/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95288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Most highly concentrated in the north San Fernando Valley, Latinos are now the region’s largest ethnic group.</a:t>
            </a:r>
          </a:p>
          <a:p>
            <a:endParaRPr lang="en-US" dirty="0" smtClean="0"/>
          </a:p>
          <a:p>
            <a:r>
              <a:rPr lang="en-US" dirty="0" smtClean="0"/>
              <a:t>2. With 47% of its population of Chinese descent, Monterey Park is the first mainland American city to have an Asian majority.</a:t>
            </a:r>
          </a:p>
          <a:p>
            <a:endParaRPr lang="en-US" dirty="0" smtClean="0"/>
          </a:p>
          <a:p>
            <a:r>
              <a:rPr lang="en-US" dirty="0" smtClean="0"/>
              <a:t>3. An empty industrial relic in 1990, Playa Vista is now one of L.A.’s most racially and ethnically diverse communities.</a:t>
            </a:r>
          </a:p>
          <a:p>
            <a:endParaRPr lang="en-US" dirty="0" smtClean="0"/>
          </a:p>
          <a:p>
            <a:r>
              <a:rPr lang="en-US" dirty="0" smtClean="0"/>
              <a:t>4. African Americans continue to leave South L.A. Compton is now 65% Latino, though there are no Latinos on the city council.</a:t>
            </a:r>
          </a:p>
          <a:p>
            <a:endParaRPr lang="en-US" dirty="0" smtClean="0"/>
          </a:p>
          <a:p>
            <a:r>
              <a:rPr lang="en-US" dirty="0" smtClean="0"/>
              <a:t>- See more at: http://</a:t>
            </a:r>
            <a:r>
              <a:rPr lang="en-US" dirty="0" err="1" smtClean="0"/>
              <a:t>www.lamag.com</a:t>
            </a:r>
            <a:r>
              <a:rPr lang="en-US" dirty="0" smtClean="0"/>
              <a:t>/features-hidden/race-in-la-see-how-</a:t>
            </a:r>
            <a:r>
              <a:rPr lang="en-US" dirty="0" err="1" smtClean="0"/>
              <a:t>weve</a:t>
            </a:r>
            <a:r>
              <a:rPr lang="en-US" dirty="0" smtClean="0"/>
              <a:t>-grown/#0412infographic</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121775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Visualization of the multidimensional data using stick figure icons</a:t>
            </a:r>
          </a:p>
          <a:p>
            <a:r>
              <a:rPr lang="en-US">
                <a:latin typeface="Arial" charset="0"/>
                <a:ea typeface="ＭＳ Ｐゴシック" charset="0"/>
                <a:cs typeface="ＭＳ Ｐゴシック" charset="0"/>
              </a:rPr>
              <a:t>Two attributes of the data are mapped to the display axes and the remaining at-tributes are mapped to the angle and/or length of the limbs</a:t>
            </a:r>
          </a:p>
          <a:p>
            <a:r>
              <a:rPr lang="en-US">
                <a:latin typeface="Arial" charset="0"/>
                <a:ea typeface="ＭＳ Ｐゴシック" charset="0"/>
                <a:cs typeface="ＭＳ Ｐゴシック" charset="0"/>
              </a:rPr>
              <a:t>Texture patterns in the visualization show certain data characteristics</a:t>
            </a:r>
          </a:p>
          <a:p>
            <a:endParaRPr lang="en-US">
              <a:latin typeface="Arial" charset="0"/>
              <a:ea typeface="ＭＳ Ｐゴシック" charset="0"/>
              <a:cs typeface="ＭＳ Ｐゴシック" charset="0"/>
            </a:endParaRP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5697A3-FCA5-4741-B590-2AB30ADF383A}" type="slidenum">
              <a:rPr lang="en-US" sz="1200"/>
              <a:pPr eaLnBrk="1" hangingPunct="1"/>
              <a:t>82</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sizes of the nodes (circles, dots, whatever you want to call them), are based on a model of revision activity.  So large circles indicate that an article might be controversial, or the subject of lots of vandalism, or just a topic whose content frequently changes.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2973599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sizes of the nodes (circles, dots, whatever you want to call them), are based on a model of revision activity.  So large circles indicate that an article might be controversial, or the subject of lots of vandalism, or just a topic whose content frequently changes.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2973599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Presentation of the data on a perspective wall</a:t>
            </a:r>
          </a:p>
          <a:p>
            <a:r>
              <a:rPr lang="en-US">
                <a:latin typeface="Arial" charset="0"/>
                <a:ea typeface="ＭＳ Ｐゴシック" charset="0"/>
                <a:cs typeface="ＭＳ Ｐゴシック" charset="0"/>
              </a:rPr>
              <a:t>The data outside the focal area are perspectively reduced in size</a:t>
            </a:r>
          </a:p>
          <a:p>
            <a:r>
              <a:rPr lang="en-US">
                <a:latin typeface="Arial" charset="0"/>
                <a:ea typeface="ＭＳ Ｐゴシック" charset="0"/>
                <a:cs typeface="ＭＳ Ｐゴシック" charset="0"/>
              </a:rPr>
              <a:t>The perspective wall is a variant of the bifocal lens</a:t>
            </a:r>
          </a:p>
          <a:p>
            <a:r>
              <a:rPr lang="en-US">
                <a:latin typeface="Arial" charset="0"/>
                <a:ea typeface="ＭＳ Ｐゴシック" charset="0"/>
                <a:cs typeface="ＭＳ Ｐゴシック" charset="0"/>
              </a:rPr>
              <a:t>Display [SA82] which horizontally compresses the sides of the workspace by direct scaling</a:t>
            </a:r>
          </a:p>
          <a:p>
            <a:endParaRPr lang="en-US">
              <a:latin typeface="Arial"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847A6-6A52-AF45-A0F8-C07192E50D93}" type="slidenum">
              <a:rPr lang="en-US" sz="1200"/>
              <a:pPr eaLnBrk="1" hangingPunct="1"/>
              <a:t>89</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empathy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98</a:t>
            </a:fld>
            <a:endParaRPr lang="en-US"/>
          </a:p>
        </p:txBody>
      </p:sp>
    </p:spTree>
    <p:extLst>
      <p:ext uri="{BB962C8B-B14F-4D97-AF65-F5344CB8AC3E}">
        <p14:creationId xmlns:p14="http://schemas.microsoft.com/office/powerpoint/2010/main" val="232588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2200" dirty="0" smtClean="0">
                <a:latin typeface="Arial" charset="0"/>
                <a:ea typeface="ＭＳ Ｐゴシック" charset="0"/>
                <a:cs typeface="ＭＳ Ｐゴシック" charset="0"/>
              </a:rPr>
              <a:t>With Distortion</a:t>
            </a:r>
          </a:p>
          <a:p>
            <a:pPr>
              <a:lnSpc>
                <a:spcPct val="80000"/>
              </a:lnSpc>
            </a:pPr>
            <a:endParaRPr lang="en-US" sz="2200" dirty="0" smtClean="0">
              <a:latin typeface="Arial" charset="0"/>
              <a:ea typeface="ＭＳ Ｐゴシック" charset="0"/>
              <a:cs typeface="ＭＳ Ｐゴシック" charset="0"/>
            </a:endParaRPr>
          </a:p>
          <a:p>
            <a:pPr>
              <a:lnSpc>
                <a:spcPct val="80000"/>
              </a:lnSpc>
            </a:pPr>
            <a:r>
              <a:rPr lang="en-US" sz="2200" dirty="0" smtClean="0">
                <a:latin typeface="Arial" charset="0"/>
                <a:ea typeface="ＭＳ Ｐゴシック" charset="0"/>
                <a:cs typeface="ＭＳ Ｐゴシック" charset="0"/>
              </a:rPr>
              <a:t>Properties </a:t>
            </a:r>
            <a:r>
              <a:rPr lang="en-US" sz="2200" dirty="0">
                <a:latin typeface="Arial" charset="0"/>
                <a:ea typeface="ＭＳ Ｐゴシック" charset="0"/>
                <a:cs typeface="ＭＳ Ｐゴシック" charset="0"/>
              </a:rPr>
              <a:t>of 2D-Graph Drawings</a:t>
            </a:r>
          </a:p>
          <a:p>
            <a:pPr lvl="1">
              <a:lnSpc>
                <a:spcPct val="80000"/>
              </a:lnSpc>
            </a:pPr>
            <a:r>
              <a:rPr lang="en-US" sz="1900" dirty="0">
                <a:latin typeface="Arial" charset="0"/>
                <a:ea typeface="ＭＳ Ｐゴシック" charset="0"/>
              </a:rPr>
              <a:t>planarity (no line crossings)</a:t>
            </a:r>
          </a:p>
          <a:p>
            <a:pPr lvl="1">
              <a:lnSpc>
                <a:spcPct val="80000"/>
              </a:lnSpc>
            </a:pPr>
            <a:r>
              <a:rPr lang="en-US" sz="1900" dirty="0" err="1">
                <a:latin typeface="Arial" charset="0"/>
                <a:ea typeface="ＭＳ Ｐゴシック" charset="0"/>
              </a:rPr>
              <a:t>orthogonality</a:t>
            </a:r>
            <a:r>
              <a:rPr lang="en-US" sz="1900" dirty="0">
                <a:latin typeface="Arial" charset="0"/>
                <a:ea typeface="ＭＳ Ｐゴシック" charset="0"/>
              </a:rPr>
              <a:t> (only orthogonal lines)</a:t>
            </a:r>
          </a:p>
          <a:p>
            <a:pPr lvl="1">
              <a:lnSpc>
                <a:spcPct val="80000"/>
              </a:lnSpc>
            </a:pPr>
            <a:r>
              <a:rPr lang="en-US" sz="1900" dirty="0">
                <a:latin typeface="Arial" charset="0"/>
                <a:ea typeface="ＭＳ Ｐゴシック" charset="0"/>
              </a:rPr>
              <a:t>grid property (coordinates of vertices are integers)</a:t>
            </a:r>
          </a:p>
          <a:p>
            <a:pPr>
              <a:lnSpc>
                <a:spcPct val="80000"/>
              </a:lnSpc>
            </a:pPr>
            <a:r>
              <a:rPr lang="en-US" sz="2200" dirty="0">
                <a:latin typeface="Arial" charset="0"/>
                <a:ea typeface="ＭＳ Ｐゴシック" charset="0"/>
                <a:cs typeface="ＭＳ Ｐゴシック" charset="0"/>
              </a:rPr>
              <a:t>Aesthetics Properties (Optimization Goals)</a:t>
            </a:r>
          </a:p>
          <a:p>
            <a:pPr lvl="1">
              <a:lnSpc>
                <a:spcPct val="80000"/>
              </a:lnSpc>
            </a:pPr>
            <a:r>
              <a:rPr lang="en-US" sz="1900" dirty="0">
                <a:latin typeface="Arial" charset="0"/>
                <a:ea typeface="ＭＳ Ｐゴシック" charset="0"/>
              </a:rPr>
              <a:t>minimal number of line crossings</a:t>
            </a:r>
          </a:p>
          <a:p>
            <a:pPr lvl="1">
              <a:lnSpc>
                <a:spcPct val="80000"/>
              </a:lnSpc>
            </a:pPr>
            <a:r>
              <a:rPr lang="en-US" sz="1900" dirty="0">
                <a:latin typeface="Arial" charset="0"/>
                <a:ea typeface="ＭＳ Ｐゴシック" charset="0"/>
              </a:rPr>
              <a:t>optimal display of symmetries</a:t>
            </a:r>
          </a:p>
          <a:p>
            <a:pPr lvl="1">
              <a:lnSpc>
                <a:spcPct val="80000"/>
              </a:lnSpc>
            </a:pPr>
            <a:r>
              <a:rPr lang="en-US" sz="1900" dirty="0">
                <a:latin typeface="Arial" charset="0"/>
                <a:ea typeface="ＭＳ Ｐゴシック" charset="0"/>
              </a:rPr>
              <a:t>optimal display of clusters</a:t>
            </a:r>
          </a:p>
          <a:p>
            <a:pPr lvl="1">
              <a:lnSpc>
                <a:spcPct val="80000"/>
              </a:lnSpc>
            </a:pPr>
            <a:r>
              <a:rPr lang="en-US" sz="1900" dirty="0">
                <a:latin typeface="Arial" charset="0"/>
                <a:ea typeface="ＭＳ Ｐゴシック" charset="0"/>
              </a:rPr>
              <a:t>minimal number of bends in polyline graphs</a:t>
            </a:r>
          </a:p>
          <a:p>
            <a:pPr lvl="1">
              <a:lnSpc>
                <a:spcPct val="80000"/>
              </a:lnSpc>
            </a:pPr>
            <a:r>
              <a:rPr lang="en-US" sz="1900" dirty="0">
                <a:latin typeface="Arial" charset="0"/>
                <a:ea typeface="ＭＳ Ｐゴシック" charset="0"/>
              </a:rPr>
              <a:t>uniform distribution of vertices</a:t>
            </a:r>
          </a:p>
          <a:p>
            <a:pPr lvl="1">
              <a:lnSpc>
                <a:spcPct val="80000"/>
              </a:lnSpc>
            </a:pPr>
            <a:r>
              <a:rPr lang="en-US" sz="1900" dirty="0">
                <a:latin typeface="Arial" charset="0"/>
                <a:ea typeface="ＭＳ Ｐゴシック" charset="0"/>
              </a:rPr>
              <a:t>uniform edge lengths</a:t>
            </a:r>
          </a:p>
          <a:p>
            <a:pPr>
              <a:lnSpc>
                <a:spcPct val="90000"/>
              </a:lnSpc>
            </a:pPr>
            <a:endParaRPr lang="en-US" sz="1100" dirty="0">
              <a:latin typeface="Arial" charset="0"/>
              <a:ea typeface="ＭＳ Ｐゴシック" charset="0"/>
              <a:cs typeface="ＭＳ Ｐゴシック" charset="0"/>
            </a:endParaRP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5A48E5-7C57-A143-97CA-EC76B6B7D78B}" type="slidenum">
              <a:rPr lang="en-US" sz="1200"/>
              <a:pPr eaLnBrk="1" hangingPunct="1"/>
              <a:t>100</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what happens when data is so big that a database must be divided over many servers? An example of what can happen is shown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Think of two nodes on opposite sides of a partition. Allowing at least one node to update state will cause the nodes to become inconsistent, thus forfeiting </a:t>
            </a:r>
            <a:r>
              <a:rPr lang="en-US" dirty="0" err="1" smtClean="0"/>
              <a:t>Consistesncy</a:t>
            </a:r>
            <a:r>
              <a:rPr lang="en-US" dirty="0" smtClean="0"/>
              <a:t>. Likewise, if the choice is to preserve consistency, one side of the partition must act as if it is unavailable, thus forfeiting Availability. Only when nodes communicate is it possible to preserve both consistency and availability, thereby forfeiting Partition tolerance.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essence of CAP takes place during a timeout, a period when the program must make a fundamental decision-the partition decision: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cancel the operation and thus decrease availability, 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proceed with the operation and thus risk inconsistency.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Although both terms are more mnemonic than precise, the BASE acronym (being second) is a bit more awkward: Basically Available, Soft state, Eventually consistent. Soft state and eventual consistency are techniques that work well in the presence of partitions and thus promote availability.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The relationship between CAP and ACID is more complex and often misunderstood, in part because the C and A in ACID represent different concepts than the same letters in CAP and in part because choosing availability affects only some of the ACID guarantees. The four ACID properties 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Atomicity (A). All systems benefit from atomic operations. When the focus is availability, both sides of a partition should still use atomic operations. Moreover, higher-level atomic operations (the kind that ACID implies) actually simplify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(C). In ACID, the C means that a transaction pre-serves all the database rules, such as unique keys. In contrast, the C in CAP refers only to single</a:t>
            </a:r>
            <a:r>
              <a:rPr lang="en-US" baseline="0" dirty="0" smtClean="0"/>
              <a:t> </a:t>
            </a:r>
            <a:r>
              <a:rPr lang="en-US" dirty="0" smtClean="0"/>
              <a:t>copy consistency, a strict subset of ACID consistency. ACID consistency also cannot be maintained across </a:t>
            </a:r>
            <a:r>
              <a:rPr lang="en-US" dirty="0" err="1" smtClean="0"/>
              <a:t>partitions.partition</a:t>
            </a:r>
            <a:r>
              <a:rPr lang="en-US" dirty="0" smtClean="0"/>
              <a:t> recovery will need to restore ACID consistency. More generally, maintaining invariants during partitions might be impossible, thus the need for careful thought about which operations to disallow and how to restore invariants during recovery.</a:t>
            </a:r>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Isolation (I). Isolation is at the core of the CAP theorem: if the system requires ACID isolation, it can operate on at most one side during a partition. </a:t>
            </a:r>
            <a:r>
              <a:rPr lang="en-US" dirty="0" err="1" smtClean="0"/>
              <a:t>Serializability</a:t>
            </a:r>
            <a:r>
              <a:rPr lang="en-US" dirty="0" smtClean="0"/>
              <a:t> requires communication in general and thus fails across partitions. Weaker definitions of correctness are viable across partitions via compensation during partition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Durability (D). As with atomicity, there is no reason to forfeit durability, although the developer might choose to avoid needing it via soft state (in the style of BASE) due to its expense. A subtle point is that, during partition recovery, it is possible to reverse durable operations that unknowingly violated an invariant during the operation. However, at the time of recovery, given a durable history from both sides, such operations can be detected and corrected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45508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3/17/15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88EDD75-D7EF-504A-8D6A-9356B5ACED7D}" type="slidenum">
              <a:rPr lang="en-US"/>
              <a:pPr/>
              <a:t>‹#›</a:t>
            </a:fld>
            <a:endParaRPr lang="en-US"/>
          </a:p>
        </p:txBody>
      </p:sp>
    </p:spTree>
    <p:extLst>
      <p:ext uri="{BB962C8B-B14F-4D97-AF65-F5344CB8AC3E}">
        <p14:creationId xmlns:p14="http://schemas.microsoft.com/office/powerpoint/2010/main" val="309581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3/17/15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3/17/15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oleObject" Target="../embeddings/oleObject2.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4.bin"/><Relationship Id="rId5"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5.bin"/><Relationship Id="rId5"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bin"/><Relationship Id="rId5" Type="http://schemas.openxmlformats.org/officeDocument/2006/relationships/image" Target="../media/image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bin"/><Relationship Id="rId5" Type="http://schemas.openxmlformats.org/officeDocument/2006/relationships/image" Target="../media/image1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hyperlink" Target="https://www.youtube.com/watch?v=IxotEG3yWHs" TargetMode="External"/><Relationship Id="rId5" Type="http://schemas.openxmlformats.org/officeDocument/2006/relationships/oleObject" Target="../embeddings/oleObject8.bin"/><Relationship Id="rId6" Type="http://schemas.openxmlformats.org/officeDocument/2006/relationships/image" Target="../media/image11.emf"/><Relationship Id="rId7" Type="http://schemas.openxmlformats.org/officeDocument/2006/relationships/oleObject" Target="../embeddings/oleObject9.bin"/><Relationship Id="rId8"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3.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4.emf"/><Relationship Id="rId5" Type="http://schemas.openxmlformats.org/officeDocument/2006/relationships/oleObject" Target="../embeddings/oleObject12.bin"/><Relationship Id="rId6" Type="http://schemas.openxmlformats.org/officeDocument/2006/relationships/image" Target="../media/image1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3.bin"/><Relationship Id="rId5" Type="http://schemas.openxmlformats.org/officeDocument/2006/relationships/image" Target="../media/image14.emf"/><Relationship Id="rId6" Type="http://schemas.openxmlformats.org/officeDocument/2006/relationships/oleObject" Target="../embeddings/oleObject14.bin"/><Relationship Id="rId7" Type="http://schemas.openxmlformats.org/officeDocument/2006/relationships/image" Target="../media/image1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online.liebertpub.com/doi/full/10.1089/big.2014.0026" TargetMode="External"/><Relationship Id="rId4" Type="http://schemas.openxmlformats.org/officeDocument/2006/relationships/hyperlink" Target="http://online.liebertpub.com/doi/full/10.1089/big.2013.0029"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3205" y="3518487"/>
            <a:ext cx="5253004" cy="1040870"/>
          </a:xfrm>
        </p:spPr>
        <p:txBody>
          <a:bodyPr/>
          <a:lstStyle/>
          <a:p>
            <a:r>
              <a:rPr lang="en-US" dirty="0" smtClean="0"/>
              <a:t>Infrastructure Issues and Big Data</a:t>
            </a:r>
            <a:endParaRPr lang="en-US" dirty="0"/>
          </a:p>
        </p:txBody>
      </p:sp>
      <p:sp>
        <p:nvSpPr>
          <p:cNvPr id="4" name="Text Placeholder 3"/>
          <p:cNvSpPr>
            <a:spLocks noGrp="1"/>
          </p:cNvSpPr>
          <p:nvPr>
            <p:ph type="body" sz="quarter" idx="10"/>
          </p:nvPr>
        </p:nvSpPr>
        <p:spPr>
          <a:xfrm>
            <a:off x="925513" y="4895317"/>
            <a:ext cx="7250112" cy="302207"/>
          </a:xfrm>
        </p:spPr>
        <p:txBody>
          <a:bodyPr/>
          <a:lstStyle/>
          <a:p>
            <a:r>
              <a:rPr lang="en-US" dirty="0" smtClean="0"/>
              <a:t>© Jennifer </a:t>
            </a:r>
            <a:r>
              <a:rPr lang="en-US" dirty="0" err="1" smtClean="0"/>
              <a:t>Mankoff</a:t>
            </a:r>
            <a:endParaRPr lang="en-US" dirty="0"/>
          </a:p>
        </p:txBody>
      </p:sp>
      <p:sp>
        <p:nvSpPr>
          <p:cNvPr id="5" name="Text Placeholder 4"/>
          <p:cNvSpPr>
            <a:spLocks noGrp="1"/>
          </p:cNvSpPr>
          <p:nvPr>
            <p:ph type="body" sz="quarter" idx="11"/>
          </p:nvPr>
        </p:nvSpPr>
        <p:spPr>
          <a:xfrm>
            <a:off x="925513" y="5178670"/>
            <a:ext cx="7250112" cy="539750"/>
          </a:xfrm>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7214825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it</a:t>
            </a:r>
          </a:p>
          <a:p>
            <a:r>
              <a:rPr lang="en-US" dirty="0" smtClean="0"/>
              <a:t>Others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95419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5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7002463"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spTree>
    <p:extLst>
      <p:ext uri="{BB962C8B-B14F-4D97-AF65-F5344CB8AC3E}">
        <p14:creationId xmlns:p14="http://schemas.microsoft.com/office/powerpoint/2010/main" val="3495083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6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525" y="3929063"/>
            <a:ext cx="36734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3D-Graph Drawing</a:t>
            </a:r>
          </a:p>
        </p:txBody>
      </p:sp>
      <p:pic>
        <p:nvPicPr>
          <p:cNvPr id="696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5715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1552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b="1"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Big Data</a:t>
            </a:r>
          </a:p>
          <a:p>
            <a:r>
              <a:rPr lang="en-US" dirty="0" smtClean="0"/>
              <a:t>Others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12157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Data First: </a:t>
            </a:r>
            <a:br>
              <a:rPr lang="en-US" dirty="0" smtClean="0"/>
            </a:br>
            <a:r>
              <a:rPr lang="en-US" dirty="0" smtClean="0"/>
              <a:t>Typical Relational DB</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r>
              <a:rPr lang="en-US" dirty="0"/>
              <a:t>All systems benefit from atomic </a:t>
            </a:r>
            <a:r>
              <a:rPr lang="en-US" dirty="0" smtClean="0"/>
              <a:t>operations (‘all or nothing’ transactions)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256311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p>
          <a:p>
            <a:pPr marL="0" indent="0">
              <a:spcAft>
                <a:spcPts val="0"/>
              </a:spcAft>
              <a:buClrTx/>
              <a:buNone/>
              <a:defRPr/>
            </a:pPr>
            <a:r>
              <a:rPr lang="en-US" dirty="0" smtClean="0"/>
              <a:t>	Consistency (C): Database should stay valid (a </a:t>
            </a:r>
            <a:r>
              <a:rPr lang="en-US" dirty="0"/>
              <a:t>transaction pre-serves all the database rules, such as unique </a:t>
            </a:r>
            <a:r>
              <a:rPr lang="en-US" dirty="0" smtClean="0"/>
              <a:t>keys). </a:t>
            </a:r>
          </a:p>
          <a:p>
            <a:pPr marL="0" indent="0">
              <a:spcAft>
                <a:spcPts val="0"/>
              </a:spcAft>
              <a:buClrTx/>
              <a:buNone/>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165115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p>
          <a:p>
            <a:pPr marL="0" indent="0">
              <a:spcAft>
                <a:spcPts val="0"/>
              </a:spcAft>
              <a:buClrTx/>
              <a:buNone/>
              <a:defRPr/>
            </a:pPr>
            <a:r>
              <a:rPr lang="en-US" dirty="0" smtClean="0"/>
              <a:t>	Consistency (C)</a:t>
            </a:r>
            <a:endParaRPr lang="en-US" dirty="0"/>
          </a:p>
          <a:p>
            <a:pPr marL="0" indent="0">
              <a:spcAft>
                <a:spcPts val="0"/>
              </a:spcAft>
              <a:buClrTx/>
              <a:buNone/>
              <a:defRPr/>
            </a:pPr>
            <a:r>
              <a:rPr lang="en-US" dirty="0" smtClean="0"/>
              <a:t>	Isolation </a:t>
            </a:r>
            <a:r>
              <a:rPr lang="en-US" dirty="0"/>
              <a:t>(I</a:t>
            </a:r>
            <a:r>
              <a:rPr lang="en-US" dirty="0" smtClean="0"/>
              <a:t>)</a:t>
            </a:r>
            <a:r>
              <a:rPr lang="en-US" dirty="0"/>
              <a:t>:</a:t>
            </a:r>
            <a:r>
              <a:rPr lang="en-US" dirty="0" smtClean="0"/>
              <a:t> Concurrency control. Concurrent execution should be identical to serial execution.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78721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a:t>
            </a:r>
          </a:p>
          <a:p>
            <a:pPr marL="0" indent="0">
              <a:spcAft>
                <a:spcPts val="0"/>
              </a:spcAft>
              <a:buClrTx/>
              <a:buNone/>
              <a:defRPr/>
            </a:pPr>
            <a:r>
              <a:rPr lang="en-US" dirty="0" smtClean="0"/>
              <a:t>	Consistency (C)</a:t>
            </a:r>
            <a:endParaRPr lang="en-US" dirty="0"/>
          </a:p>
          <a:p>
            <a:pPr marL="0" indent="0">
              <a:spcAft>
                <a:spcPts val="0"/>
              </a:spcAft>
              <a:buClrTx/>
              <a:buNone/>
              <a:defRPr/>
            </a:pPr>
            <a:r>
              <a:rPr lang="en-US" dirty="0" smtClean="0"/>
              <a:t>	Isolation </a:t>
            </a:r>
            <a:r>
              <a:rPr lang="en-US" dirty="0"/>
              <a:t>(I</a:t>
            </a:r>
            <a:r>
              <a:rPr lang="en-US" dirty="0" smtClean="0"/>
              <a:t>)</a:t>
            </a:r>
            <a:endParaRPr lang="en-US" dirty="0"/>
          </a:p>
          <a:p>
            <a:pPr marL="0" indent="0">
              <a:spcAft>
                <a:spcPts val="0"/>
              </a:spcAft>
              <a:buClrTx/>
              <a:buNone/>
              <a:defRPr/>
            </a:pPr>
            <a:r>
              <a:rPr lang="en-US" dirty="0" smtClean="0"/>
              <a:t>	Durability (D): Once completed, a transaction will remain even in the face of e.g. hardware failure.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19121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8" name="Picture 7"/>
          <p:cNvPicPr>
            <a:picLocks noChangeAspect="1"/>
          </p:cNvPicPr>
          <p:nvPr/>
        </p:nvPicPr>
        <p:blipFill>
          <a:blip r:embed="rId3"/>
          <a:stretch>
            <a:fillRect/>
          </a:stretch>
        </p:blipFill>
        <p:spPr>
          <a:xfrm>
            <a:off x="0" y="125221"/>
            <a:ext cx="9144490" cy="4901446"/>
          </a:xfrm>
          <a:prstGeom prst="rect">
            <a:avLst/>
          </a:prstGeom>
        </p:spPr>
      </p:pic>
      <p:sp>
        <p:nvSpPr>
          <p:cNvPr id="7" name="Rectangle 6"/>
          <p:cNvSpPr/>
          <p:nvPr/>
        </p:nvSpPr>
        <p:spPr>
          <a:xfrm>
            <a:off x="1397000" y="5155973"/>
            <a:ext cx="6350000" cy="646331"/>
          </a:xfrm>
          <a:prstGeom prst="rect">
            <a:avLst/>
          </a:prstGeom>
        </p:spPr>
        <p:txBody>
          <a:bodyPr wrap="square">
            <a:spAutoFit/>
          </a:bodyPr>
          <a:lstStyle/>
          <a:p>
            <a:r>
              <a:rPr lang="en-US" dirty="0" smtClean="0"/>
              <a:t>Figure from: http</a:t>
            </a:r>
            <a:r>
              <a:rPr lang="en-US" dirty="0"/>
              <a:t>://</a:t>
            </a:r>
            <a:r>
              <a:rPr lang="en-US" dirty="0" err="1"/>
              <a:t>www.infoq.com</a:t>
            </a:r>
            <a:r>
              <a:rPr lang="en-US" dirty="0"/>
              <a:t>/articles/cap-twelve-years-later-how-the-rules-have-changed</a:t>
            </a:r>
          </a:p>
        </p:txBody>
      </p:sp>
    </p:spTree>
    <p:extLst>
      <p:ext uri="{BB962C8B-B14F-4D97-AF65-F5344CB8AC3E}">
        <p14:creationId xmlns:p14="http://schemas.microsoft.com/office/powerpoint/2010/main" val="32990297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Every data storage solution makes tradeoffs</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825452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Specific to </a:t>
            </a:r>
            <a:r>
              <a:rPr lang="en-US" dirty="0" smtClean="0"/>
              <a:t>distribute systems</a:t>
            </a:r>
          </a:p>
          <a:p>
            <a:pPr marL="0" indent="0">
              <a:buNone/>
            </a:pPr>
            <a:r>
              <a:rPr lang="en-US" dirty="0"/>
              <a:t>“The modern CAP goal should be to maximize combinations of consistency and availability that make sense for the specific </a:t>
            </a:r>
            <a:r>
              <a:rPr lang="en-US" dirty="0" smtClean="0"/>
              <a:t>application”</a:t>
            </a:r>
            <a:endParaRPr lang="en-US" sz="1400" dirty="0" smtClean="0"/>
          </a:p>
          <a:p>
            <a:pPr marL="0" indent="0">
              <a:buNone/>
            </a:pPr>
            <a:r>
              <a:rPr lang="en-US" sz="1400" dirty="0"/>
              <a:t>http://</a:t>
            </a:r>
            <a:r>
              <a:rPr lang="en-US" sz="1400" dirty="0" err="1"/>
              <a:t>www.infoq.com</a:t>
            </a:r>
            <a:r>
              <a:rPr lang="en-US" sz="1400" dirty="0"/>
              <a:t>/articles/cap-twelve-years-later-how-the-rules-have-changed</a:t>
            </a:r>
          </a:p>
          <a:p>
            <a:pPr marL="0" indent="0">
              <a:buNone/>
            </a:pPr>
            <a:endParaRPr lang="en-US" sz="1400"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2422190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t>
            </a:r>
          </a:p>
          <a:p>
            <a:pPr marL="0" indent="0">
              <a:buNone/>
            </a:pPr>
            <a:r>
              <a:rPr lang="en-US" dirty="0" smtClean="0"/>
              <a:t>	all </a:t>
            </a:r>
            <a:r>
              <a:rPr lang="en-US" dirty="0"/>
              <a:t>nodes see the same data at the same time</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36136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a:t>Review </a:t>
            </a:r>
            <a:r>
              <a:rPr lang="en-US" dirty="0" smtClean="0"/>
              <a:t>Decision Trees &amp; Naïve Bayes</a:t>
            </a:r>
            <a:endParaRPr lang="en-US" dirty="0"/>
          </a:p>
          <a:p>
            <a:pPr marL="0" indent="0">
              <a:buNone/>
            </a:pPr>
            <a:r>
              <a:rPr lang="en-US" dirty="0" smtClean="0"/>
              <a:t>Quiz</a:t>
            </a:r>
          </a:p>
          <a:p>
            <a:pPr marL="0" indent="0">
              <a:buNone/>
            </a:pPr>
            <a:r>
              <a:rPr lang="en-US" dirty="0" smtClean="0"/>
              <a:t>Discuss infrastructure issues for Big Data</a:t>
            </a:r>
          </a:p>
          <a:p>
            <a:pPr marL="0" indent="0">
              <a:buNone/>
            </a:pPr>
            <a:r>
              <a:rPr lang="en-US" dirty="0" smtClean="0"/>
              <a:t>Talk about Byte </a:t>
            </a:r>
            <a:r>
              <a:rPr lang="en-US" dirty="0" smtClean="0"/>
              <a:t>6</a:t>
            </a:r>
          </a:p>
          <a:p>
            <a:pPr marL="0" indent="0">
              <a:buNone/>
            </a:pPr>
            <a:r>
              <a:rPr lang="en-US" dirty="0"/>
              <a:t>Discuss Visualization for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286491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a:t>
            </a:r>
          </a:p>
          <a:p>
            <a:pPr marL="0" indent="0">
              <a:buNone/>
            </a:pPr>
            <a:r>
              <a:rPr lang="en-US" dirty="0" smtClean="0"/>
              <a:t>	every </a:t>
            </a:r>
            <a:r>
              <a:rPr lang="en-US" dirty="0"/>
              <a:t>request receives a response about whether it was successful or failed</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210174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a:t>
            </a:r>
          </a:p>
          <a:p>
            <a:pPr marL="0" indent="0">
              <a:buNone/>
            </a:pPr>
            <a:r>
              <a:rPr lang="en-US" dirty="0" smtClean="0"/>
              <a:t>	system continues </a:t>
            </a:r>
            <a:r>
              <a:rPr lang="en-US" dirty="0"/>
              <a:t>to operate despite arbitrary message loss or failure of part of the </a:t>
            </a:r>
            <a:r>
              <a:rPr lang="en-US" dirty="0" smtClean="0"/>
              <a:t>system</a:t>
            </a:r>
          </a:p>
          <a:p>
            <a:pPr marL="0" indent="0">
              <a:buNone/>
            </a:pPr>
            <a:r>
              <a:rPr lang="en-US" dirty="0"/>
              <a:t> </a:t>
            </a:r>
            <a:r>
              <a:rPr lang="en-US" dirty="0" smtClean="0"/>
              <a:t>    relates to latency or e.g. mobile devices partly connected</a:t>
            </a:r>
          </a:p>
          <a:p>
            <a:pPr marL="0" indent="0">
              <a:buNone/>
            </a:pPr>
            <a:r>
              <a:rPr lang="en-US" dirty="0"/>
              <a:t>	</a:t>
            </a:r>
            <a:r>
              <a:rPr lang="en-US" dirty="0" smtClean="0"/>
              <a:t>Suggests a scope for C&amp;A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Tree>
    <p:extLst>
      <p:ext uri="{BB962C8B-B14F-4D97-AF65-F5344CB8AC3E}">
        <p14:creationId xmlns:p14="http://schemas.microsoft.com/office/powerpoint/2010/main" val="147905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1245621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Maximize Consistency</a:t>
            </a:r>
          </a:p>
          <a:p>
            <a:pPr marL="0" indent="0">
              <a:buNone/>
            </a:pPr>
            <a:r>
              <a:rPr lang="en-US" dirty="0" smtClean="0"/>
              <a:t>Consider financial data</a:t>
            </a:r>
          </a:p>
          <a:p>
            <a:pPr lvl="1"/>
            <a:r>
              <a:rPr lang="en-US" dirty="0" smtClean="0"/>
              <a:t>Error or inconsistency is not allowed</a:t>
            </a:r>
          </a:p>
          <a:p>
            <a:pPr lvl="1"/>
            <a:r>
              <a:rPr lang="en-US" dirty="0" smtClean="0"/>
              <a:t>Delays are minimized</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0717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Typical (ACID)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lvl="1"/>
            <a:r>
              <a:rPr lang="en-US" dirty="0" smtClean="0"/>
              <a:t>When </a:t>
            </a:r>
            <a:r>
              <a:rPr lang="en-US" dirty="0"/>
              <a:t>the focus is availability, both sides of a partition should still use atomic operations. </a:t>
            </a:r>
            <a:endParaRPr lang="en-US" dirty="0" smtClean="0"/>
          </a:p>
          <a:p>
            <a:pPr lvl="1"/>
            <a:r>
              <a:rPr lang="en-US" dirty="0" smtClean="0"/>
              <a:t>Also simplify </a:t>
            </a:r>
            <a:r>
              <a:rPr lang="en-US" dirty="0"/>
              <a:t>recovery.</a:t>
            </a:r>
          </a:p>
          <a:p>
            <a:pPr marL="0" indent="0">
              <a:buNone/>
            </a:pPr>
            <a:r>
              <a:rPr lang="en-US" dirty="0" smtClean="0"/>
              <a:t>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23993834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022834"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lvl="1"/>
            <a:r>
              <a:rPr lang="en-US" dirty="0" smtClean="0"/>
              <a:t>Relational:  </a:t>
            </a:r>
            <a:r>
              <a:rPr lang="en-US" dirty="0"/>
              <a:t>a transaction pre-serves all the database rules, such as unique keys</a:t>
            </a:r>
            <a:r>
              <a:rPr lang="en-US" dirty="0" smtClean="0"/>
              <a:t>.</a:t>
            </a:r>
          </a:p>
          <a:p>
            <a:pPr lvl="1"/>
            <a:r>
              <a:rPr lang="en-US" dirty="0" smtClean="0"/>
              <a:t>CAP: </a:t>
            </a:r>
            <a:r>
              <a:rPr lang="en-US" dirty="0"/>
              <a:t>single copy consistency, a strict subset of ACID </a:t>
            </a:r>
            <a:r>
              <a:rPr lang="en-US" dirty="0" smtClean="0"/>
              <a:t>consistency (otherwise cannot be maintained across partitions)</a:t>
            </a:r>
          </a:p>
          <a:p>
            <a:pPr lvl="1"/>
            <a:r>
              <a:rPr lang="en-US" dirty="0" smtClean="0"/>
              <a:t>Partition recovery restores ACID consistency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8224952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lvl="1"/>
            <a:r>
              <a:rPr lang="en-US" dirty="0" smtClean="0"/>
              <a:t>Reduces functionality during a partition because </a:t>
            </a:r>
            <a:r>
              <a:rPr lang="en-US" dirty="0" err="1" smtClean="0"/>
              <a:t>serializability</a:t>
            </a:r>
            <a:r>
              <a:rPr lang="en-US" dirty="0" smtClean="0"/>
              <a:t> requires communication. </a:t>
            </a:r>
            <a:endParaRPr lang="en-US" dirty="0"/>
          </a:p>
          <a:p>
            <a:pPr lvl="1"/>
            <a:r>
              <a:rPr lang="en-US" dirty="0" smtClean="0"/>
              <a:t>instead CAP can weaken correctness and compensate during recovery</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22711943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934999"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marL="0" indent="0">
              <a:buNone/>
            </a:pPr>
            <a:r>
              <a:rPr lang="en-US" b="1" dirty="0" smtClean="0"/>
              <a:t>D</a:t>
            </a:r>
            <a:r>
              <a:rPr lang="en-US" dirty="0" smtClean="0"/>
              <a:t>urability: Good for CAP too (but can be expensive) </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867465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Implications of CAP</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Always support Partition Tolerance (but know they are rare)</a:t>
            </a:r>
          </a:p>
          <a:p>
            <a:pPr marL="0" indent="0">
              <a:spcAft>
                <a:spcPts val="0"/>
              </a:spcAft>
              <a:buClrTx/>
              <a:buNone/>
              <a:defRPr/>
            </a:pPr>
            <a:r>
              <a:rPr lang="en-US" dirty="0" smtClean="0"/>
              <a:t>Run ACID </a:t>
            </a:r>
            <a:r>
              <a:rPr lang="en-US" dirty="0"/>
              <a:t>transactions on each side of a partition </a:t>
            </a:r>
            <a:endParaRPr lang="en-US" dirty="0" smtClean="0"/>
          </a:p>
          <a:p>
            <a:pPr lvl="1">
              <a:spcAft>
                <a:spcPts val="0"/>
              </a:spcAft>
              <a:buClrTx/>
              <a:defRPr/>
            </a:pPr>
            <a:r>
              <a:rPr lang="en-US" dirty="0" smtClean="0"/>
              <a:t>makes </a:t>
            </a:r>
            <a:r>
              <a:rPr lang="en-US" dirty="0"/>
              <a:t>recovery </a:t>
            </a:r>
            <a:r>
              <a:rPr lang="en-US" dirty="0" smtClean="0"/>
              <a:t>easier</a:t>
            </a:r>
          </a:p>
          <a:p>
            <a:pPr lvl="1">
              <a:spcAft>
                <a:spcPts val="0"/>
              </a:spcAft>
              <a:buClrTx/>
              <a:defRPr/>
            </a:pPr>
            <a:r>
              <a:rPr lang="en-US" dirty="0" smtClean="0"/>
              <a:t>enables </a:t>
            </a:r>
            <a:r>
              <a:rPr lang="en-US" dirty="0"/>
              <a:t>a framework for compensating transactions that can be used for recovery from a partition.</a:t>
            </a:r>
          </a:p>
          <a:p>
            <a:pPr marL="0" indent="0">
              <a:spcAft>
                <a:spcPts val="0"/>
              </a:spcAft>
              <a:buClrTx/>
              <a:buNone/>
              <a:defRPr/>
            </a:pPr>
            <a:r>
              <a:rPr lang="en-US" dirty="0" smtClean="0"/>
              <a:t>Support BASE (Basically </a:t>
            </a:r>
            <a:r>
              <a:rPr lang="en-US" dirty="0"/>
              <a:t>Available, Soft state, Eventually </a:t>
            </a:r>
            <a:r>
              <a:rPr lang="en-US" dirty="0" smtClean="0"/>
              <a:t>consistent) during partitions</a:t>
            </a: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7884935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96150" cy="990107"/>
          </a:xfrm>
        </p:spPr>
        <p:txBody>
          <a:bodyPr/>
          <a:lstStyle/>
          <a:p>
            <a:r>
              <a:rPr lang="en-US" dirty="0" smtClean="0"/>
              <a:t>Alternatives to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Write performance (collect lots of data quickly): </a:t>
            </a:r>
            <a:r>
              <a:rPr lang="en-US" dirty="0" err="1" smtClean="0"/>
              <a:t>Redis</a:t>
            </a:r>
            <a:r>
              <a:rPr lang="en-US" dirty="0" smtClean="0"/>
              <a:t> (key-value store)</a:t>
            </a:r>
          </a:p>
          <a:p>
            <a:pPr lvl="1"/>
            <a:r>
              <a:rPr lang="en-US" dirty="0" smtClean="0"/>
              <a:t>Important at data collection time</a:t>
            </a:r>
          </a:p>
          <a:p>
            <a:pPr lvl="1"/>
            <a:r>
              <a:rPr lang="en-US" dirty="0" smtClean="0"/>
              <a:t>Important for sites generating a lot of content</a:t>
            </a:r>
          </a:p>
          <a:p>
            <a:pPr lvl="1"/>
            <a:r>
              <a:rPr lang="en-US" dirty="0" smtClean="0"/>
              <a:t>Maybe it’s ok if a crash loses a small amount of data </a:t>
            </a:r>
          </a:p>
          <a:p>
            <a:pPr lvl="1"/>
            <a:r>
              <a:rPr lang="en-US" dirty="0" smtClean="0"/>
              <a:t>Slower to query things not in the key</a:t>
            </a:r>
          </a:p>
          <a:p>
            <a:pPr lvl="1"/>
            <a:r>
              <a:rPr lang="en-US" dirty="0" smtClean="0"/>
              <a:t>Scales to multiple machines</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1128942" y="5111270"/>
            <a:ext cx="6821339" cy="923330"/>
          </a:xfrm>
          <a:prstGeom prst="rect">
            <a:avLst/>
          </a:prstGeom>
        </p:spPr>
        <p:txBody>
          <a:bodyPr wrap="square">
            <a:spAutoFit/>
          </a:bodyPr>
          <a:lstStyle/>
          <a:p>
            <a:r>
              <a:rPr lang="en-US" dirty="0" smtClean="0"/>
              <a:t>“</a:t>
            </a:r>
            <a:r>
              <a:rPr lang="en-US" dirty="0" err="1" smtClean="0"/>
              <a:t>Redis</a:t>
            </a:r>
            <a:r>
              <a:rPr lang="en-US" dirty="0" smtClean="0"/>
              <a:t> </a:t>
            </a:r>
            <a:r>
              <a:rPr lang="en-US" dirty="0"/>
              <a:t>is an open source, BSD licensed, advanced key-value store. It is often referred to as a data structure server since keys can contain strings, hashes, lists, sets and sorted sets</a:t>
            </a:r>
            <a:r>
              <a:rPr lang="en-US" dirty="0" smtClean="0"/>
              <a:t>.”</a:t>
            </a:r>
            <a:endParaRPr lang="en-US" dirty="0"/>
          </a:p>
        </p:txBody>
      </p:sp>
    </p:spTree>
    <p:extLst>
      <p:ext uri="{BB962C8B-B14F-4D97-AF65-F5344CB8AC3E}">
        <p14:creationId xmlns:p14="http://schemas.microsoft.com/office/powerpoint/2010/main" val="426557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	</a:t>
            </a:r>
            <a:r>
              <a:rPr lang="en-US" dirty="0" smtClean="0"/>
              <a:t>- just Keep It Simple, …</a:t>
            </a:r>
            <a:endParaRPr lang="en-US" dirty="0" smtClean="0">
              <a:sym typeface="Wingdings"/>
            </a:endParaRP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34078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endParaRPr lang="en-US" dirty="0"/>
          </a:p>
          <a:p>
            <a:pPr marL="0" indent="0">
              <a:buNone/>
            </a:pPr>
            <a:r>
              <a:rPr lang="en-US" dirty="0" smtClean="0"/>
              <a:t>“a </a:t>
            </a:r>
            <a:r>
              <a:rPr lang="en-US" dirty="0"/>
              <a:t>framework that allows for the distributed processing of large data sets across clusters of computers using simple programming models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4971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a:t>
            </a:r>
            <a:r>
              <a:rPr lang="en-US" smtClean="0"/>
              <a:t>) </a:t>
            </a:r>
            <a:endParaRPr lang="en-US" dirty="0"/>
          </a:p>
          <a:p>
            <a:pPr marL="0" indent="0">
              <a:buNone/>
            </a:pPr>
            <a:r>
              <a:rPr lang="en-US" i="1" dirty="0" smtClean="0"/>
              <a:t>Map </a:t>
            </a:r>
            <a:r>
              <a:rPr lang="en-US" dirty="0" smtClean="0"/>
              <a:t>data ‘shards’ with keys onto many nodes</a:t>
            </a:r>
          </a:p>
          <a:p>
            <a:pPr marL="0" indent="0">
              <a:buNone/>
            </a:pPr>
            <a:r>
              <a:rPr lang="en-US" i="1" dirty="0" smtClean="0"/>
              <a:t>Shuffle sort </a:t>
            </a:r>
            <a:r>
              <a:rPr lang="en-US" dirty="0" smtClean="0"/>
              <a:t>‘shards’ by aggregating them by key to increase the efficiency of processing</a:t>
            </a:r>
          </a:p>
          <a:p>
            <a:pPr marL="0" indent="0">
              <a:buNone/>
            </a:pPr>
            <a:r>
              <a:rPr lang="en-US" i="1" dirty="0" smtClean="0"/>
              <a:t>Reduce </a:t>
            </a:r>
            <a:r>
              <a:rPr lang="en-US" dirty="0" smtClean="0"/>
              <a:t>by processing the data </a:t>
            </a:r>
            <a:endParaRPr lang="en-US" i="1" dirty="0" smtClean="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415448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r>
              <a:rPr lang="en-US" dirty="0" smtClean="0"/>
              <a:t>Apache Hive: Interactive querying for </a:t>
            </a:r>
            <a:r>
              <a:rPr lang="en-US" dirty="0" err="1" smtClean="0"/>
              <a:t>Hadoop</a:t>
            </a:r>
            <a:endParaRPr lang="en-US" dirty="0" smtClean="0"/>
          </a:p>
          <a:p>
            <a:pPr marL="0" indent="0">
              <a:buNone/>
            </a:pPr>
            <a:r>
              <a:rPr lang="en-US" dirty="0" smtClean="0"/>
              <a:t>A way to manage distributed data (query, insert, </a:t>
            </a:r>
            <a:r>
              <a:rPr lang="en-US" i="1" dirty="0" smtClean="0"/>
              <a:t>etc</a:t>
            </a:r>
            <a:r>
              <a:rPr lang="en-US" i="1" dirty="0"/>
              <a:t>.)</a:t>
            </a:r>
            <a:r>
              <a:rPr lang="en-US" dirty="0"/>
              <a:t> </a:t>
            </a:r>
            <a:r>
              <a:rPr lang="en-US" dirty="0" smtClean="0"/>
              <a:t>“Hive </a:t>
            </a:r>
            <a:r>
              <a:rPr lang="en-US" dirty="0"/>
              <a:t>provides a mechanism to project structure onto </a:t>
            </a:r>
            <a:r>
              <a:rPr lang="en-US" dirty="0" smtClean="0"/>
              <a:t>... and </a:t>
            </a:r>
            <a:r>
              <a:rPr lang="en-US" dirty="0"/>
              <a:t>query the data using a SQL-like language called </a:t>
            </a:r>
            <a:r>
              <a:rPr lang="en-US" dirty="0" err="1"/>
              <a:t>HiveQL</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176461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a:t>
            </a:r>
            <a:r>
              <a:rPr lang="en-US" dirty="0" err="1" smtClean="0"/>
              <a:t>MapReduce</a:t>
            </a:r>
            <a:endParaRPr lang="en-US" dirty="0"/>
          </a:p>
        </p:txBody>
      </p:sp>
      <p:sp>
        <p:nvSpPr>
          <p:cNvPr id="3" name="Content Placeholder 2"/>
          <p:cNvSpPr>
            <a:spLocks noGrp="1"/>
          </p:cNvSpPr>
          <p:nvPr>
            <p:ph idx="1"/>
          </p:nvPr>
        </p:nvSpPr>
        <p:spPr/>
        <p:txBody>
          <a:bodyPr/>
          <a:lstStyle/>
          <a:p>
            <a:pPr marL="0" indent="0">
              <a:buNone/>
            </a:pPr>
            <a:r>
              <a:rPr lang="en-US" dirty="0" smtClean="0"/>
              <a:t>Not ideal for ad-hoc query tasks</a:t>
            </a:r>
          </a:p>
          <a:p>
            <a:pPr marL="0" indent="0">
              <a:buNone/>
            </a:pPr>
            <a:r>
              <a:rPr lang="en-US" dirty="0" smtClean="0"/>
              <a:t>Slow for iterative data analysis </a:t>
            </a:r>
          </a:p>
          <a:p>
            <a:pPr marL="0" indent="0">
              <a:buNone/>
            </a:pPr>
            <a:r>
              <a:rPr lang="en-US" dirty="0" smtClean="0"/>
              <a:t>Good for normalization or processing</a:t>
            </a:r>
          </a:p>
          <a:p>
            <a:pPr marL="0" indent="0">
              <a:buNone/>
            </a:pPr>
            <a:r>
              <a:rPr lang="en-US" dirty="0" smtClean="0"/>
              <a:t>Good for batch work</a:t>
            </a:r>
          </a:p>
          <a:p>
            <a:pPr marL="0" indent="0">
              <a:buNone/>
            </a:pPr>
            <a:r>
              <a:rPr lang="en-US" dirty="0" smtClean="0"/>
              <a:t>Does not require that data fit a schema </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4168837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pPr marL="0" indent="0">
              <a:buNone/>
            </a:pPr>
            <a:r>
              <a:rPr lang="en-US" dirty="0"/>
              <a:t>“Analyze terabytes of data in </a:t>
            </a:r>
            <a:r>
              <a:rPr lang="en-US" dirty="0" smtClean="0"/>
              <a:t>seconds… bulk load your data … REST access”</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87122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r>
              <a:rPr lang="en-US" dirty="0" smtClean="0"/>
              <a:t>Based on </a:t>
            </a:r>
            <a:r>
              <a:rPr lang="en-US" dirty="0" err="1" smtClean="0"/>
              <a:t>Dremel</a:t>
            </a:r>
            <a:r>
              <a:rPr lang="en-US" dirty="0" smtClean="0"/>
              <a:t> (a schema-based SQL/like system that can handle very large data sets very quickly). </a:t>
            </a:r>
          </a:p>
          <a:p>
            <a:r>
              <a:rPr lang="en-US" dirty="0" smtClean="0"/>
              <a:t>Append-only system</a:t>
            </a:r>
          </a:p>
          <a:p>
            <a:r>
              <a:rPr lang="en-US" dirty="0" smtClean="0"/>
              <a:t>No install required (or allowed)</a:t>
            </a:r>
          </a:p>
          <a:p>
            <a:r>
              <a:rPr lang="en-US" dirty="0" smtClean="0"/>
              <a:t>Good if you don’t have an existing distributed infrastructure</a:t>
            </a:r>
          </a:p>
          <a:p>
            <a:r>
              <a:rPr lang="en-US" dirty="0"/>
              <a:t>Good for supporting visualizations and dashboards</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78995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so fast?</a:t>
            </a:r>
            <a:endParaRPr lang="en-US" dirty="0"/>
          </a:p>
        </p:txBody>
      </p:sp>
      <p:sp>
        <p:nvSpPr>
          <p:cNvPr id="3" name="Content Placeholder 2"/>
          <p:cNvSpPr>
            <a:spLocks noGrp="1"/>
          </p:cNvSpPr>
          <p:nvPr>
            <p:ph idx="1"/>
          </p:nvPr>
        </p:nvSpPr>
        <p:spPr/>
        <p:txBody>
          <a:bodyPr/>
          <a:lstStyle/>
          <a:p>
            <a:r>
              <a:rPr lang="en-US" dirty="0" smtClean="0"/>
              <a:t>Data stored in tables, but organized in columns rather than rows</a:t>
            </a:r>
          </a:p>
          <a:p>
            <a:r>
              <a:rPr lang="en-US" dirty="0" smtClean="0"/>
              <a:t>Reduces the amount of data necessary to load into memory</a:t>
            </a:r>
          </a:p>
          <a:p>
            <a:r>
              <a:rPr lang="en-US" dirty="0" smtClean="0"/>
              <a:t>Query results returned as JSON objects &amp; can create new tables when very large</a:t>
            </a:r>
          </a:p>
          <a:p>
            <a:r>
              <a:rPr lang="en-US" dirty="0" smtClean="0"/>
              <a:t>Limited by Google’s servers’ available memory</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339765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Studying online text data (NLP)</a:t>
            </a:r>
          </a:p>
          <a:p>
            <a:pPr marL="0" indent="0">
              <a:buNone/>
            </a:pPr>
            <a:r>
              <a:rPr lang="en-US" dirty="0" smtClean="0"/>
              <a:t>Scraped data into </a:t>
            </a:r>
            <a:r>
              <a:rPr lang="en-US" i="1" dirty="0" smtClean="0"/>
              <a:t>Apache</a:t>
            </a:r>
            <a:r>
              <a:rPr lang="en-US" dirty="0" smtClean="0"/>
              <a:t> </a:t>
            </a:r>
            <a:r>
              <a:rPr lang="en-US" dirty="0" err="1" smtClean="0"/>
              <a:t>CouchDB</a:t>
            </a:r>
            <a:endParaRPr lang="en-US" dirty="0" smtClean="0"/>
          </a:p>
          <a:p>
            <a:r>
              <a:rPr lang="en-US" dirty="0" smtClean="0"/>
              <a:t>JSON based</a:t>
            </a:r>
          </a:p>
          <a:p>
            <a:r>
              <a:rPr lang="en-US" dirty="0" smtClean="0"/>
              <a:t>Schema-less / Document oriented</a:t>
            </a:r>
          </a:p>
          <a:p>
            <a:r>
              <a:rPr lang="en-US" dirty="0" smtClean="0"/>
              <a:t>HTTP support</a:t>
            </a:r>
          </a:p>
          <a:p>
            <a:r>
              <a:rPr lang="en-US" dirty="0" smtClean="0"/>
              <a:t>Supports </a:t>
            </a:r>
            <a:r>
              <a:rPr lang="en-US" dirty="0" err="1" smtClean="0"/>
              <a:t>MapReduce</a:t>
            </a:r>
            <a:endParaRPr lang="en-US" dirty="0" smtClean="0"/>
          </a:p>
          <a:p>
            <a:pPr marL="0" indent="0">
              <a:buNone/>
            </a:pPr>
            <a:r>
              <a:rPr lang="en-US" dirty="0" smtClean="0"/>
              <a:t>Collected 70GB of blog posts </a:t>
            </a:r>
          </a:p>
          <a:p>
            <a:pPr marL="0" indent="0">
              <a:buNone/>
            </a:pPr>
            <a:r>
              <a:rPr lang="en-US" dirty="0" smtClean="0"/>
              <a:t>[McNamara]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73812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Poor debugging experience</a:t>
            </a:r>
          </a:p>
          <a:p>
            <a:r>
              <a:rPr lang="en-US" dirty="0" smtClean="0"/>
              <a:t>Error output poor</a:t>
            </a:r>
          </a:p>
          <a:p>
            <a:r>
              <a:rPr lang="en-US" dirty="0" err="1" smtClean="0"/>
              <a:t>MapReduce</a:t>
            </a:r>
            <a:r>
              <a:rPr lang="en-US" dirty="0" smtClean="0"/>
              <a:t> errors occurred only at </a:t>
            </a:r>
            <a:r>
              <a:rPr lang="en-US" i="1" dirty="0" smtClean="0"/>
              <a:t>reduce </a:t>
            </a:r>
            <a:r>
              <a:rPr lang="en-US" dirty="0" smtClean="0"/>
              <a:t>stage (slow debug cycle)</a:t>
            </a:r>
          </a:p>
          <a:p>
            <a:r>
              <a:rPr lang="en-US" dirty="0" smtClean="0"/>
              <a:t>Indexing data took days; failures could occur at any point</a:t>
            </a:r>
          </a:p>
          <a:p>
            <a:pPr marL="0" indent="0">
              <a:buNone/>
            </a:pPr>
            <a:r>
              <a:rPr lang="en-US" dirty="0" smtClean="0"/>
              <a:t>-&gt; Fast write, slow &amp; difficult querying</a:t>
            </a:r>
          </a:p>
          <a:p>
            <a:pPr marL="0" indent="0">
              <a:buNone/>
            </a:pPr>
            <a:r>
              <a:rPr lang="en-US" dirty="0" smtClean="0"/>
              <a:t>OPPOSITE of what he needed… File System might have been better, or REDIS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941621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dirty="0" smtClean="0"/>
              <a:t>Understand your data problem </a:t>
            </a:r>
            <a:r>
              <a:rPr lang="en-US" i="1" dirty="0" smtClean="0"/>
              <a:t>first </a:t>
            </a:r>
          </a:p>
          <a:p>
            <a:pPr marL="0" indent="0">
              <a:buNone/>
            </a:pPr>
            <a:r>
              <a:rPr lang="en-US" dirty="0" smtClean="0"/>
              <a:t>Outsource things that aren’t key to your contribution</a:t>
            </a:r>
          </a:p>
          <a:p>
            <a:pPr marL="0" indent="0">
              <a:buNone/>
            </a:pPr>
            <a:r>
              <a:rPr lang="en-US" dirty="0" smtClean="0"/>
              <a:t>Start small  -- test on a subset of data to find basic problems first</a:t>
            </a:r>
          </a:p>
          <a:p>
            <a:pPr marL="0" indent="0">
              <a:buNone/>
            </a:pPr>
            <a:r>
              <a:rPr lang="en-US" dirty="0" smtClean="0"/>
              <a:t>Plan to scale up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425200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Decision trees pros</a:t>
            </a:r>
          </a:p>
          <a:p>
            <a:pPr lvl="1"/>
            <a:r>
              <a:rPr lang="en-US" dirty="0" smtClean="0"/>
              <a:t>Open world assumption </a:t>
            </a:r>
          </a:p>
          <a:p>
            <a:pPr lvl="1"/>
            <a:r>
              <a:rPr lang="en-US" dirty="0" smtClean="0"/>
              <a:t>Fast to learn and use </a:t>
            </a:r>
          </a:p>
          <a:p>
            <a:pPr lvl="1"/>
            <a:r>
              <a:rPr lang="en-US" dirty="0" smtClean="0"/>
              <a:t>Easy to interpret and understand</a:t>
            </a:r>
          </a:p>
          <a:p>
            <a:pPr marL="0" indent="0">
              <a:buNone/>
            </a:pPr>
            <a:r>
              <a:rPr lang="en-US" dirty="0" smtClean="0"/>
              <a:t>Decision trees cons</a:t>
            </a:r>
          </a:p>
          <a:p>
            <a:pPr marL="571500" lvl="2" indent="-342900">
              <a:buClr>
                <a:schemeClr val="accent3"/>
              </a:buClr>
            </a:pPr>
            <a:r>
              <a:rPr lang="en-US" dirty="0"/>
              <a:t>Prone to </a:t>
            </a:r>
            <a:r>
              <a:rPr lang="en-US" dirty="0" err="1"/>
              <a:t>overfitting</a:t>
            </a:r>
            <a:r>
              <a:rPr lang="en-US" dirty="0"/>
              <a:t> – handle this by </a:t>
            </a:r>
            <a:r>
              <a:rPr lang="en-US" dirty="0" smtClean="0"/>
              <a:t>pruning</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99752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b="1" dirty="0" smtClean="0"/>
              <a:t>Collecting Data:</a:t>
            </a:r>
            <a:r>
              <a:rPr lang="en-US" dirty="0" smtClean="0"/>
              <a:t> File System? Or </a:t>
            </a:r>
            <a:r>
              <a:rPr lang="en-US" i="1" dirty="0" err="1" smtClean="0"/>
              <a:t>Redis</a:t>
            </a:r>
            <a:r>
              <a:rPr lang="en-US" dirty="0" smtClean="0"/>
              <a:t>  [write heavy]</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847895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597550" cy="4379976"/>
          </a:xfrm>
        </p:spPr>
        <p:txBody>
          <a:bodyPr/>
          <a:lstStyle/>
          <a:p>
            <a:pPr marL="0" indent="0">
              <a:buNone/>
            </a:pPr>
            <a:r>
              <a:rPr lang="en-US" b="1" dirty="0" smtClean="0"/>
              <a:t>Collecting Data: </a:t>
            </a:r>
            <a:r>
              <a:rPr lang="en-US" dirty="0" smtClean="0"/>
              <a:t>FS/</a:t>
            </a:r>
            <a:r>
              <a:rPr lang="en-US" dirty="0" err="1" smtClean="0"/>
              <a:t>Redis</a:t>
            </a:r>
            <a:r>
              <a:rPr lang="en-US" dirty="0" smtClean="0"/>
              <a:t>  [write heavy] </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a:buFontTx/>
              <a:buChar char="-"/>
            </a:pPr>
            <a:r>
              <a:rPr lang="en-US" dirty="0" smtClean="0"/>
              <a:t>Lacks automated backups</a:t>
            </a:r>
          </a:p>
          <a:p>
            <a:pPr>
              <a:buFontTx/>
              <a:buChar char="-"/>
            </a:pPr>
            <a:r>
              <a:rPr lang="en-US" dirty="0" smtClean="0"/>
              <a:t>Lacks interoperability with existing </a:t>
            </a:r>
            <a:r>
              <a:rPr lang="en-US" dirty="0" err="1" smtClean="0"/>
              <a:t>filesystems</a:t>
            </a:r>
            <a:endParaRPr lang="en-US" dirty="0"/>
          </a:p>
          <a:p>
            <a:pPr>
              <a:buFontTx/>
              <a:buChar char="-"/>
            </a:pPr>
            <a:r>
              <a:rPr lang="en-US" dirty="0" smtClean="0"/>
              <a:t>Better for batch than interactive tasks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7" name="Rectangle 6"/>
          <p:cNvSpPr/>
          <p:nvPr/>
        </p:nvSpPr>
        <p:spPr>
          <a:xfrm>
            <a:off x="1128942" y="5396742"/>
            <a:ext cx="6597625" cy="861774"/>
          </a:xfrm>
          <a:prstGeom prst="rect">
            <a:avLst/>
          </a:prstGeom>
        </p:spPr>
        <p:txBody>
          <a:bodyPr wrap="square">
            <a:spAutoFit/>
          </a:bodyPr>
          <a:lstStyle/>
          <a:p>
            <a:r>
              <a:rPr lang="en-US" sz="3200" dirty="0" smtClean="0">
                <a:solidFill>
                  <a:schemeClr val="accent3"/>
                </a:solidFill>
              </a:rPr>
              <a:t>Other options to compare: </a:t>
            </a:r>
            <a:br>
              <a:rPr lang="en-US" sz="3200" dirty="0" smtClean="0">
                <a:solidFill>
                  <a:schemeClr val="accent3"/>
                </a:solidFill>
              </a:rPr>
            </a:br>
            <a:r>
              <a:rPr lang="en-US" dirty="0" smtClean="0">
                <a:solidFill>
                  <a:schemeClr val="accent3"/>
                </a:solidFill>
              </a:rPr>
              <a:t>http</a:t>
            </a:r>
            <a:r>
              <a:rPr lang="en-US" dirty="0">
                <a:solidFill>
                  <a:schemeClr val="accent3"/>
                </a:solidFill>
              </a:rPr>
              <a:t>://</a:t>
            </a:r>
            <a:r>
              <a:rPr lang="en-US" dirty="0" err="1">
                <a:solidFill>
                  <a:schemeClr val="accent3"/>
                </a:solidFill>
              </a:rPr>
              <a:t>kkovacs.eu</a:t>
            </a:r>
            <a:r>
              <a:rPr lang="en-US" dirty="0">
                <a:solidFill>
                  <a:schemeClr val="accent3"/>
                </a:solidFill>
              </a:rPr>
              <a:t>/</a:t>
            </a:r>
            <a:r>
              <a:rPr lang="en-US" dirty="0" err="1">
                <a:solidFill>
                  <a:schemeClr val="accent3"/>
                </a:solidFill>
              </a:rPr>
              <a:t>cassandra-vs-mongodb-vs-couchdb-vs-redis</a:t>
            </a:r>
            <a:endParaRPr lang="en-US" dirty="0">
              <a:solidFill>
                <a:schemeClr val="accent3"/>
              </a:solidFill>
            </a:endParaRPr>
          </a:p>
        </p:txBody>
      </p:sp>
    </p:spTree>
    <p:extLst>
      <p:ext uri="{BB962C8B-B14F-4D97-AF65-F5344CB8AC3E}">
        <p14:creationId xmlns:p14="http://schemas.microsoft.com/office/powerpoint/2010/main" val="850245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a:t>
            </a:r>
            <a:r>
              <a:rPr lang="en-US" dirty="0" smtClean="0"/>
              <a:t> FS/</a:t>
            </a:r>
            <a:r>
              <a:rPr lang="en-US" dirty="0" err="1" smtClean="0"/>
              <a:t>Redis</a:t>
            </a:r>
            <a:r>
              <a:rPr lang="en-US" dirty="0" smtClean="0"/>
              <a:t>  [write heavy]</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marL="0" indent="0">
              <a:buNone/>
            </a:pPr>
            <a:r>
              <a:rPr lang="en-US" b="1" dirty="0" smtClean="0"/>
              <a:t>Visualization:</a:t>
            </a:r>
            <a:r>
              <a:rPr lang="en-US" dirty="0" smtClean="0"/>
              <a:t> Google Big Query + D3 </a:t>
            </a:r>
          </a:p>
          <a:p>
            <a:pPr marL="0" indent="0">
              <a:buNone/>
            </a:pPr>
            <a:r>
              <a:rPr lang="en-US" b="1" dirty="0"/>
              <a:t>Summarization: </a:t>
            </a:r>
            <a:r>
              <a:rPr lang="en-US" dirty="0"/>
              <a:t>Google Big Query </a:t>
            </a:r>
            <a:endParaRPr lang="en-US" dirty="0" smtClean="0"/>
          </a:p>
          <a:p>
            <a:pPr>
              <a:buFontTx/>
              <a:buChar char="-"/>
            </a:pPr>
            <a:r>
              <a:rPr lang="en-US" dirty="0" smtClean="0"/>
              <a:t>In the cloud </a:t>
            </a:r>
          </a:p>
          <a:p>
            <a:pPr>
              <a:buFontTx/>
              <a:buChar char="-"/>
            </a:pPr>
            <a:r>
              <a:rPr lang="en-US" dirty="0" smtClean="0"/>
              <a:t>Network speed a limiting factor</a:t>
            </a:r>
          </a:p>
          <a:p>
            <a:pPr>
              <a:buFontTx/>
              <a:buChar cha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215531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 </a:t>
            </a:r>
            <a:r>
              <a:rPr lang="en-US" dirty="0" smtClean="0"/>
              <a:t>FS/</a:t>
            </a:r>
            <a:r>
              <a:rPr lang="en-US" dirty="0" err="1" smtClean="0"/>
              <a:t>Redis</a:t>
            </a:r>
            <a:r>
              <a:rPr lang="en-US" dirty="0" smtClean="0"/>
              <a:t>  [write heavy]</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marL="0" indent="0">
              <a:buNone/>
            </a:pPr>
            <a:r>
              <a:rPr lang="en-US" b="1" dirty="0" smtClean="0"/>
              <a:t>Visualization: </a:t>
            </a:r>
            <a:r>
              <a:rPr lang="en-US" dirty="0" smtClean="0"/>
              <a:t>Google Big Query + D3 </a:t>
            </a:r>
          </a:p>
          <a:p>
            <a:pPr marL="0" indent="0">
              <a:buNone/>
            </a:pPr>
            <a:r>
              <a:rPr lang="en-US" b="1" dirty="0" smtClean="0"/>
              <a:t>Summarization: </a:t>
            </a:r>
            <a:r>
              <a:rPr lang="en-US" dirty="0" smtClean="0"/>
              <a:t>Google Big Query </a:t>
            </a:r>
          </a:p>
          <a:p>
            <a:pPr marL="0" indent="0">
              <a:buNone/>
            </a:pPr>
            <a:r>
              <a:rPr lang="en-US" dirty="0" smtClean="0"/>
              <a:t>Machine Learning: About to discuss [but first, streaming…]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290003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39454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b="1" dirty="0" smtClean="0"/>
              <a:t>How to handle ongoing growth (streaming)</a:t>
            </a:r>
          </a:p>
          <a:p>
            <a:r>
              <a:rPr lang="en-US" dirty="0" smtClean="0"/>
              <a:t>How to design algorithms that can operate effectively on Big Data</a:t>
            </a:r>
          </a:p>
          <a:p>
            <a:r>
              <a:rPr lang="en-US" dirty="0" smtClean="0"/>
              <a:t>How to understand it and visualize it</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4091328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8061951" cy="990107"/>
          </a:xfrm>
        </p:spPr>
        <p:txBody>
          <a:bodyPr/>
          <a:lstStyle/>
          <a:p>
            <a:r>
              <a:rPr lang="en-US" dirty="0" smtClean="0"/>
              <a:t>Mining data from streams [</a:t>
            </a:r>
            <a:r>
              <a:rPr lang="en-US" i="1" dirty="0" smtClean="0"/>
              <a:t>e.g.</a:t>
            </a:r>
            <a:r>
              <a:rPr lang="en-US" dirty="0" smtClean="0"/>
              <a:t>, Twitter]</a:t>
            </a:r>
            <a:endParaRPr lang="en-US" dirty="0"/>
          </a:p>
        </p:txBody>
      </p:sp>
      <p:sp>
        <p:nvSpPr>
          <p:cNvPr id="3" name="Content Placeholder 2"/>
          <p:cNvSpPr>
            <a:spLocks noGrp="1"/>
          </p:cNvSpPr>
          <p:nvPr>
            <p:ph idx="1"/>
          </p:nvPr>
        </p:nvSpPr>
        <p:spPr/>
        <p:txBody>
          <a:bodyPr/>
          <a:lstStyle/>
          <a:p>
            <a:pPr marL="0" indent="0">
              <a:buNone/>
            </a:pPr>
            <a:r>
              <a:rPr lang="en-US" dirty="0" smtClean="0"/>
              <a:t>Don’t know entire data set in advance</a:t>
            </a:r>
          </a:p>
          <a:p>
            <a:pPr marL="0" indent="0">
              <a:buNone/>
            </a:pPr>
            <a:r>
              <a:rPr lang="en-US" dirty="0" smtClean="0"/>
              <a:t>Cannot store entire stream</a:t>
            </a:r>
            <a:endParaRPr lang="en-US" dirty="0"/>
          </a:p>
          <a:p>
            <a:pPr marL="0" indent="0">
              <a:buNone/>
            </a:pPr>
            <a:r>
              <a:rPr lang="en-US" dirty="0" smtClean="0"/>
              <a:t>Ideal for ‘online learning’ (can do this with regression using</a:t>
            </a:r>
            <a:r>
              <a:rPr lang="en-US" i="1" dirty="0" smtClean="0"/>
              <a:t> stochastic gradient descent </a:t>
            </a:r>
            <a:r>
              <a:rPr lang="en-US" dirty="0" smtClean="0"/>
              <a:t>learning algorithm)</a:t>
            </a:r>
          </a:p>
          <a:p>
            <a:r>
              <a:rPr lang="en-US" dirty="0" smtClean="0"/>
              <a:t>Train on initial data</a:t>
            </a:r>
          </a:p>
          <a:p>
            <a:r>
              <a:rPr lang="en-US" dirty="0" smtClean="0"/>
              <a:t>Each new example in the stream updates the model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432432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60667" cy="990107"/>
          </a:xfrm>
        </p:spPr>
        <p:txBody>
          <a:bodyPr/>
          <a:lstStyle/>
          <a:p>
            <a:r>
              <a:rPr lang="en-US" dirty="0" smtClean="0"/>
              <a:t>Need to </a:t>
            </a:r>
            <a:r>
              <a:rPr lang="en-US" i="1" dirty="0" smtClean="0"/>
              <a:t>sample </a:t>
            </a:r>
            <a:r>
              <a:rPr lang="en-US" dirty="0" smtClean="0"/>
              <a:t>the stream at fixed size </a:t>
            </a:r>
            <a:endParaRPr lang="en-US" dirty="0"/>
          </a:p>
        </p:txBody>
      </p:sp>
      <p:sp>
        <p:nvSpPr>
          <p:cNvPr id="3" name="Content Placeholder 2"/>
          <p:cNvSpPr>
            <a:spLocks noGrp="1"/>
          </p:cNvSpPr>
          <p:nvPr>
            <p:ph idx="1"/>
          </p:nvPr>
        </p:nvSpPr>
        <p:spPr/>
        <p:txBody>
          <a:bodyPr/>
          <a:lstStyle/>
          <a:p>
            <a:pPr marL="0" indent="0">
              <a:buNone/>
            </a:pPr>
            <a:r>
              <a:rPr lang="en-US" dirty="0" smtClean="0"/>
              <a:t>Just use the last n elements?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221272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dirty="0" smtClean="0"/>
              <a:t>Sample 1/n as far back as we can?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827121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strike="sngStrike" dirty="0" smtClean="0"/>
              <a:t>Sample 1/n as far back as we can?</a:t>
            </a:r>
          </a:p>
          <a:p>
            <a:pPr marL="0" indent="0">
              <a:buNone/>
            </a:pPr>
            <a:r>
              <a:rPr lang="en-US" dirty="0" smtClean="0"/>
              <a:t>Account for duplicates &amp; so on with weighted samples</a:t>
            </a:r>
          </a:p>
          <a:p>
            <a:pPr marL="0" indent="0">
              <a:buNone/>
            </a:pPr>
            <a:r>
              <a:rPr lang="en-US" i="1" dirty="0" smtClean="0"/>
              <a:t>Or</a:t>
            </a:r>
          </a:p>
          <a:p>
            <a:pPr marL="0" indent="0">
              <a:buNone/>
            </a:pPr>
            <a:r>
              <a:rPr lang="en-US" dirty="0" smtClean="0"/>
              <a:t>Sample 1/n </a:t>
            </a:r>
            <a:r>
              <a:rPr lang="en-US" i="1" dirty="0" smtClean="0"/>
              <a:t>users </a:t>
            </a:r>
            <a:r>
              <a:rPr lang="en-US" dirty="0" smtClean="0"/>
              <a:t>but keep entire user log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93415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sampling strategies</a:t>
            </a:r>
            <a:endParaRPr lang="en-US" dirty="0"/>
          </a:p>
        </p:txBody>
      </p:sp>
      <p:sp>
        <p:nvSpPr>
          <p:cNvPr id="3" name="Content Placeholder 2"/>
          <p:cNvSpPr>
            <a:spLocks noGrp="1"/>
          </p:cNvSpPr>
          <p:nvPr>
            <p:ph idx="1"/>
          </p:nvPr>
        </p:nvSpPr>
        <p:spPr/>
        <p:txBody>
          <a:bodyPr/>
          <a:lstStyle/>
          <a:p>
            <a:pPr marL="0" indent="0">
              <a:buNone/>
            </a:pPr>
            <a:r>
              <a:rPr lang="en-US" dirty="0" smtClean="0"/>
              <a:t>What queries are more frequent today than yesterday?</a:t>
            </a:r>
          </a:p>
          <a:p>
            <a:pPr marL="0" indent="0">
              <a:buNone/>
            </a:pPr>
            <a:r>
              <a:rPr lang="en-US" dirty="0"/>
              <a:t>	</a:t>
            </a:r>
            <a:r>
              <a:rPr lang="en-US" dirty="0" smtClean="0"/>
              <a:t>- just need last two days (sliding window)</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298078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Naïve Bayes – based on Bayes’ law</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grpSp>
        <p:nvGrpSpPr>
          <p:cNvPr id="7" name="Group 4"/>
          <p:cNvGrpSpPr>
            <a:grpSpLocks/>
          </p:cNvGrpSpPr>
          <p:nvPr/>
        </p:nvGrpSpPr>
        <p:grpSpPr bwMode="auto">
          <a:xfrm>
            <a:off x="1218147" y="3820043"/>
            <a:ext cx="6877050" cy="1066800"/>
            <a:chOff x="598" y="2070"/>
            <a:chExt cx="4332" cy="672"/>
          </a:xfrm>
        </p:grpSpPr>
        <p:grpSp>
          <p:nvGrpSpPr>
            <p:cNvPr id="8" name="Group 5"/>
            <p:cNvGrpSpPr>
              <a:grpSpLocks/>
            </p:cNvGrpSpPr>
            <p:nvPr/>
          </p:nvGrpSpPr>
          <p:grpSpPr bwMode="auto">
            <a:xfrm>
              <a:off x="598" y="2070"/>
              <a:ext cx="2666" cy="672"/>
              <a:chOff x="3094" y="2928"/>
              <a:chExt cx="2666" cy="672"/>
            </a:xfrm>
          </p:grpSpPr>
          <p:sp>
            <p:nvSpPr>
              <p:cNvPr id="16" name="Text Box 6"/>
              <p:cNvSpPr txBox="1">
                <a:spLocks noChangeArrowheads="1"/>
              </p:cNvSpPr>
              <p:nvPr/>
            </p:nvSpPr>
            <p:spPr bwMode="auto">
              <a:xfrm>
                <a:off x="3094" y="3108"/>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r">
                  <a:spcBef>
                    <a:spcPct val="50000"/>
                  </a:spcBef>
                </a:pPr>
                <a:r>
                  <a:rPr lang="en-US" sz="2800">
                    <a:solidFill>
                      <a:schemeClr val="accent1"/>
                    </a:solidFill>
                  </a:rPr>
                  <a:t>P(C</a:t>
                </a:r>
                <a:r>
                  <a:rPr lang="en-US" sz="2800" baseline="-25000">
                    <a:solidFill>
                      <a:schemeClr val="accent1"/>
                    </a:solidFill>
                  </a:rPr>
                  <a:t>i</a:t>
                </a:r>
                <a:r>
                  <a:rPr lang="en-US" sz="2800">
                    <a:solidFill>
                      <a:schemeClr val="accent1"/>
                    </a:solidFill>
                  </a:rPr>
                  <a:t> | F) =</a:t>
                </a:r>
              </a:p>
            </p:txBody>
          </p:sp>
          <p:grpSp>
            <p:nvGrpSpPr>
              <p:cNvPr id="17" name="Group 7"/>
              <p:cNvGrpSpPr>
                <a:grpSpLocks/>
              </p:cNvGrpSpPr>
              <p:nvPr/>
            </p:nvGrpSpPr>
            <p:grpSpPr bwMode="auto">
              <a:xfrm>
                <a:off x="4128" y="2928"/>
                <a:ext cx="1632" cy="672"/>
                <a:chOff x="4128" y="2928"/>
                <a:chExt cx="1632" cy="672"/>
              </a:xfrm>
            </p:grpSpPr>
            <p:grpSp>
              <p:nvGrpSpPr>
                <p:cNvPr id="18" name="Group 8"/>
                <p:cNvGrpSpPr>
                  <a:grpSpLocks/>
                </p:cNvGrpSpPr>
                <p:nvPr/>
              </p:nvGrpSpPr>
              <p:grpSpPr bwMode="auto">
                <a:xfrm>
                  <a:off x="4128" y="2928"/>
                  <a:ext cx="1632" cy="672"/>
                  <a:chOff x="4128" y="2928"/>
                  <a:chExt cx="1632" cy="672"/>
                </a:xfrm>
              </p:grpSpPr>
              <p:sp>
                <p:nvSpPr>
                  <p:cNvPr id="20" name="Text Box 9"/>
                  <p:cNvSpPr txBox="1">
                    <a:spLocks noChangeArrowheads="1"/>
                  </p:cNvSpPr>
                  <p:nvPr/>
                </p:nvSpPr>
                <p:spPr bwMode="auto">
                  <a:xfrm>
                    <a:off x="4128" y="2928"/>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800">
                        <a:solidFill>
                          <a:schemeClr val="accent1"/>
                        </a:solidFill>
                      </a:rPr>
                      <a:t>P(F | C</a:t>
                    </a:r>
                    <a:r>
                      <a:rPr lang="en-US" sz="2800" baseline="-25000">
                        <a:solidFill>
                          <a:schemeClr val="accent1"/>
                        </a:solidFill>
                      </a:rPr>
                      <a:t>i</a:t>
                    </a:r>
                    <a:r>
                      <a:rPr lang="en-US" sz="2800">
                        <a:solidFill>
                          <a:schemeClr val="accent1"/>
                        </a:solidFill>
                      </a:rPr>
                      <a:t>) P(C</a:t>
                    </a:r>
                    <a:r>
                      <a:rPr lang="en-US" sz="2800" baseline="-25000">
                        <a:solidFill>
                          <a:schemeClr val="accent1"/>
                        </a:solidFill>
                      </a:rPr>
                      <a:t>i</a:t>
                    </a:r>
                    <a:r>
                      <a:rPr lang="en-US" sz="2800">
                        <a:solidFill>
                          <a:schemeClr val="accent1"/>
                        </a:solidFill>
                      </a:rPr>
                      <a:t>)</a:t>
                    </a:r>
                  </a:p>
                </p:txBody>
              </p:sp>
              <p:sp>
                <p:nvSpPr>
                  <p:cNvPr id="21" name="Text Box 10"/>
                  <p:cNvSpPr txBox="1">
                    <a:spLocks noChangeArrowheads="1"/>
                  </p:cNvSpPr>
                  <p:nvPr/>
                </p:nvSpPr>
                <p:spPr bwMode="auto">
                  <a:xfrm>
                    <a:off x="4128" y="3273"/>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800">
                        <a:solidFill>
                          <a:schemeClr val="accent1"/>
                        </a:solidFill>
                      </a:rPr>
                      <a:t>P(F)</a:t>
                    </a:r>
                  </a:p>
                </p:txBody>
              </p:sp>
            </p:grpSp>
            <p:sp>
              <p:nvSpPr>
                <p:cNvPr id="19" name="Line 11"/>
                <p:cNvSpPr>
                  <a:spLocks noChangeShapeType="1"/>
                </p:cNvSpPr>
                <p:nvPr/>
              </p:nvSpPr>
              <p:spPr bwMode="auto">
                <a:xfrm>
                  <a:off x="4320" y="3271"/>
                  <a:ext cx="1296" cy="0"/>
                </a:xfrm>
                <a:prstGeom prst="line">
                  <a:avLst/>
                </a:prstGeom>
                <a:noFill/>
                <a:ln w="38100">
                  <a:solidFill>
                    <a:srgbClr val="850205"/>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chemeClr val="accent1"/>
                    </a:solidFill>
                  </a:endParaRPr>
                </a:p>
              </p:txBody>
            </p:sp>
          </p:grpSp>
        </p:grpSp>
        <p:grpSp>
          <p:nvGrpSpPr>
            <p:cNvPr id="9" name="Group 12"/>
            <p:cNvGrpSpPr>
              <a:grpSpLocks/>
            </p:cNvGrpSpPr>
            <p:nvPr/>
          </p:nvGrpSpPr>
          <p:grpSpPr bwMode="auto">
            <a:xfrm>
              <a:off x="2264" y="2071"/>
              <a:ext cx="2666" cy="633"/>
              <a:chOff x="3094" y="2928"/>
              <a:chExt cx="2666" cy="633"/>
            </a:xfrm>
          </p:grpSpPr>
          <p:sp>
            <p:nvSpPr>
              <p:cNvPr id="10" name="Text Box 13"/>
              <p:cNvSpPr txBox="1">
                <a:spLocks noChangeArrowheads="1"/>
              </p:cNvSpPr>
              <p:nvPr/>
            </p:nvSpPr>
            <p:spPr bwMode="auto">
              <a:xfrm>
                <a:off x="3094" y="3108"/>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r">
                  <a:spcBef>
                    <a:spcPct val="50000"/>
                  </a:spcBef>
                </a:pPr>
                <a:r>
                  <a:rPr lang="en-US" sz="2800">
                    <a:solidFill>
                      <a:schemeClr val="accent1"/>
                    </a:solidFill>
                  </a:rPr>
                  <a:t>=</a:t>
                </a:r>
              </a:p>
            </p:txBody>
          </p:sp>
          <p:grpSp>
            <p:nvGrpSpPr>
              <p:cNvPr id="11" name="Group 14"/>
              <p:cNvGrpSpPr>
                <a:grpSpLocks/>
              </p:cNvGrpSpPr>
              <p:nvPr/>
            </p:nvGrpSpPr>
            <p:grpSpPr bwMode="auto">
              <a:xfrm>
                <a:off x="4128" y="2928"/>
                <a:ext cx="1632" cy="633"/>
                <a:chOff x="4128" y="2928"/>
                <a:chExt cx="1632" cy="633"/>
              </a:xfrm>
            </p:grpSpPr>
            <p:grpSp>
              <p:nvGrpSpPr>
                <p:cNvPr id="12" name="Group 15"/>
                <p:cNvGrpSpPr>
                  <a:grpSpLocks/>
                </p:cNvGrpSpPr>
                <p:nvPr/>
              </p:nvGrpSpPr>
              <p:grpSpPr bwMode="auto">
                <a:xfrm>
                  <a:off x="4128" y="2928"/>
                  <a:ext cx="1632" cy="633"/>
                  <a:chOff x="4128" y="2928"/>
                  <a:chExt cx="1632" cy="633"/>
                </a:xfrm>
              </p:grpSpPr>
              <p:sp>
                <p:nvSpPr>
                  <p:cNvPr id="14" name="Text Box 16"/>
                  <p:cNvSpPr txBox="1">
                    <a:spLocks noChangeArrowheads="1"/>
                  </p:cNvSpPr>
                  <p:nvPr/>
                </p:nvSpPr>
                <p:spPr bwMode="auto">
                  <a:xfrm>
                    <a:off x="4128" y="2928"/>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400">
                        <a:solidFill>
                          <a:schemeClr val="accent1"/>
                        </a:solidFill>
                      </a:rPr>
                      <a:t>Likelihood * Prior</a:t>
                    </a:r>
                  </a:p>
                </p:txBody>
              </p:sp>
              <p:sp>
                <p:nvSpPr>
                  <p:cNvPr id="15" name="Text Box 17"/>
                  <p:cNvSpPr txBox="1">
                    <a:spLocks noChangeArrowheads="1"/>
                  </p:cNvSpPr>
                  <p:nvPr/>
                </p:nvSpPr>
                <p:spPr bwMode="auto">
                  <a:xfrm>
                    <a:off x="4128" y="3273"/>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400">
                        <a:solidFill>
                          <a:schemeClr val="accent1"/>
                        </a:solidFill>
                      </a:rPr>
                      <a:t>Evidence</a:t>
                    </a:r>
                  </a:p>
                </p:txBody>
              </p:sp>
            </p:grpSp>
            <p:sp>
              <p:nvSpPr>
                <p:cNvPr id="13" name="Line 18"/>
                <p:cNvSpPr>
                  <a:spLocks noChangeShapeType="1"/>
                </p:cNvSpPr>
                <p:nvPr/>
              </p:nvSpPr>
              <p:spPr bwMode="auto">
                <a:xfrm>
                  <a:off x="4320" y="3271"/>
                  <a:ext cx="1296" cy="0"/>
                </a:xfrm>
                <a:prstGeom prst="line">
                  <a:avLst/>
                </a:prstGeom>
                <a:noFill/>
                <a:ln w="38100">
                  <a:solidFill>
                    <a:srgbClr val="850205"/>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chemeClr val="accent1"/>
                    </a:solidFill>
                  </a:endParaRPr>
                </a:p>
              </p:txBody>
            </p:sp>
          </p:grpSp>
        </p:grpSp>
      </p:grpSp>
    </p:spTree>
    <p:extLst>
      <p:ext uri="{BB962C8B-B14F-4D97-AF65-F5344CB8AC3E}">
        <p14:creationId xmlns:p14="http://schemas.microsoft.com/office/powerpoint/2010/main" val="1502566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sampling strategies</a:t>
            </a:r>
            <a:endParaRPr lang="en-US" dirty="0"/>
          </a:p>
        </p:txBody>
      </p:sp>
      <p:sp>
        <p:nvSpPr>
          <p:cNvPr id="3" name="Content Placeholder 2"/>
          <p:cNvSpPr>
            <a:spLocks noGrp="1"/>
          </p:cNvSpPr>
          <p:nvPr>
            <p:ph idx="1"/>
          </p:nvPr>
        </p:nvSpPr>
        <p:spPr/>
        <p:txBody>
          <a:bodyPr/>
          <a:lstStyle/>
          <a:p>
            <a:pPr marL="0" indent="0">
              <a:buNone/>
            </a:pPr>
            <a:r>
              <a:rPr lang="en-US" dirty="0" smtClean="0"/>
              <a:t>What queries are more frequent today than yesterday?</a:t>
            </a:r>
          </a:p>
          <a:p>
            <a:pPr marL="0" indent="0">
              <a:buNone/>
            </a:pPr>
            <a:r>
              <a:rPr lang="en-US" dirty="0"/>
              <a:t>	</a:t>
            </a:r>
            <a:r>
              <a:rPr lang="en-US" dirty="0" smtClean="0"/>
              <a:t>- just need last two days (sliding window)</a:t>
            </a:r>
          </a:p>
          <a:p>
            <a:pPr marL="0" indent="0">
              <a:buNone/>
            </a:pPr>
            <a:r>
              <a:rPr lang="en-US" dirty="0" smtClean="0"/>
              <a:t>Which pages are getting an unusual number of hits this hour?</a:t>
            </a:r>
          </a:p>
          <a:p>
            <a:pPr marL="0" indent="0">
              <a:buNone/>
            </a:pPr>
            <a:r>
              <a:rPr lang="en-US" dirty="0"/>
              <a:t>	</a:t>
            </a:r>
            <a:r>
              <a:rPr lang="en-US" dirty="0" smtClean="0"/>
              <a:t>- Count the number of 1s in last N elements (can still be a big problem; </a:t>
            </a:r>
            <a:r>
              <a:rPr lang="en-US" dirty="0" err="1" smtClean="0"/>
              <a:t>algthms</a:t>
            </a:r>
            <a:r>
              <a:rPr lang="en-US" dirty="0" smtClean="0"/>
              <a:t> for this in Ullman </a:t>
            </a:r>
            <a:r>
              <a:rPr lang="en-US" dirty="0" err="1" smtClean="0"/>
              <a:t>Ch</a:t>
            </a:r>
            <a:r>
              <a:rPr lang="en-US" dirty="0" smtClean="0"/>
              <a:t> 4)</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2288842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b="1" dirty="0" smtClean="0"/>
              <a:t>How to design algorithms that can operate effectively on Big Data</a:t>
            </a:r>
          </a:p>
          <a:p>
            <a:r>
              <a:rPr lang="en-US" dirty="0" smtClean="0"/>
              <a:t>Others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2662474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847153"/>
            <a:ext cx="7526985" cy="4379976"/>
          </a:xfrm>
        </p:spPr>
        <p:txBody>
          <a:bodyPr/>
          <a:lstStyle/>
          <a:p>
            <a:pPr marL="0" indent="0">
              <a:buNone/>
            </a:pPr>
            <a:r>
              <a:rPr lang="en-US" dirty="0" smtClean="0"/>
              <a:t>Two approaches</a:t>
            </a:r>
          </a:p>
          <a:p>
            <a:r>
              <a:rPr lang="en-US" dirty="0" smtClean="0"/>
              <a:t>Distribute the work (parallelize)</a:t>
            </a:r>
          </a:p>
          <a:p>
            <a:r>
              <a:rPr lang="en-US" dirty="0" smtClean="0"/>
              <a:t>Break the work up into smaller batches</a:t>
            </a:r>
          </a:p>
          <a:p>
            <a:endParaRPr lang="en-US" dirty="0"/>
          </a:p>
          <a:p>
            <a:pPr marL="0" indent="0">
              <a:buNone/>
            </a:pPr>
            <a:r>
              <a:rPr lang="en-US" dirty="0" smtClean="0"/>
              <a:t>Algorithms that can operate on partial data sets are key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44833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a:t>										</a:t>
            </a:r>
            <a:r>
              <a:rPr lang="en-US" dirty="0" smtClean="0"/>
              <a:t/>
            </a:r>
            <a:br>
              <a:rPr lang="en-US" dirty="0" smtClean="0"/>
            </a:br>
            <a:endParaRPr lang="en-US" dirty="0"/>
          </a:p>
          <a:p>
            <a:pPr marL="0" indent="0">
              <a:buNone/>
            </a:pPr>
            <a:r>
              <a:rPr lang="en-US" dirty="0" smtClean="0"/>
              <a:t>But we are learning</a:t>
            </a:r>
            <a:r>
              <a:rPr lang="en-US" dirty="0"/>
              <a:t/>
            </a:r>
            <a:br>
              <a:rPr lang="en-US" dirty="0"/>
            </a:br>
            <a:endParaRPr lang="en-US" dirty="0" smtClean="0"/>
          </a:p>
          <a:p>
            <a:pPr marL="0" indent="0">
              <a:buNone/>
            </a:pPr>
            <a:r>
              <a:rPr lang="en-US" dirty="0" smtClean="0"/>
              <a:t>We </a:t>
            </a:r>
            <a:r>
              <a:rPr lang="en-US" dirty="0"/>
              <a:t>have a training set </a:t>
            </a:r>
            <a:r>
              <a:rPr lang="en-US" dirty="0" smtClean="0"/>
              <a:t>(X</a:t>
            </a:r>
            <a:r>
              <a:rPr lang="en-US" baseline="-25000" dirty="0" smtClean="0"/>
              <a:t>1</a:t>
            </a:r>
            <a:r>
              <a:rPr lang="en-US" dirty="0"/>
              <a:t>,y</a:t>
            </a:r>
            <a:r>
              <a:rPr lang="en-US" baseline="-25000" dirty="0"/>
              <a:t>1</a:t>
            </a:r>
            <a:r>
              <a:rPr lang="en-US" dirty="0"/>
              <a:t>)…</a:t>
            </a:r>
            <a:r>
              <a:rPr lang="en-US" dirty="0" smtClean="0"/>
              <a:t>(</a:t>
            </a:r>
            <a:r>
              <a:rPr lang="en-US" dirty="0" err="1" smtClean="0"/>
              <a:t>X</a:t>
            </a:r>
            <a:r>
              <a:rPr lang="en-US" baseline="-25000" dirty="0" err="1" smtClean="0"/>
              <a:t>n</a:t>
            </a:r>
            <a:r>
              <a:rPr lang="en-US" dirty="0" err="1"/>
              <a:t>,y</a:t>
            </a:r>
            <a:r>
              <a:rPr lang="en-US" baseline="-25000" dirty="0" err="1"/>
              <a:t>n</a:t>
            </a:r>
            <a:r>
              <a:rPr lang="en-US" dirty="0" smtClean="0"/>
              <a:t>) of feature vectors X and prediction y pairs.</a:t>
            </a:r>
            <a:endParaRPr lang="en-US" dirty="0"/>
          </a:p>
          <a:p>
            <a:pPr marL="0" indent="0">
              <a:buNone/>
            </a:pPr>
            <a:r>
              <a:rPr lang="en-US" dirty="0"/>
              <a:t>And we are trying to learn W</a:t>
            </a:r>
            <a:r>
              <a:rPr lang="en-US" dirty="0" smtClean="0"/>
              <a:t> </a:t>
            </a:r>
            <a:r>
              <a:rPr lang="en-US" dirty="0"/>
              <a:t>(</a:t>
            </a:r>
            <a:r>
              <a:rPr lang="en-US" dirty="0" smtClean="0"/>
              <a:t>weights for the features), </a:t>
            </a:r>
            <a:r>
              <a:rPr lang="en-US" dirty="0"/>
              <a:t>also called </a:t>
            </a:r>
            <a:r>
              <a:rPr lang="en-US" dirty="0" err="1" smtClean="0"/>
              <a:t>θ</a:t>
            </a:r>
            <a:r>
              <a:rPr lang="en-US" dirty="0"/>
              <a:t> </a:t>
            </a:r>
            <a:r>
              <a:rPr lang="en-US" dirty="0" smtClean="0"/>
              <a:t>sometimes, </a:t>
            </a:r>
            <a:br>
              <a:rPr lang="en-US" dirty="0" smtClean="0"/>
            </a:br>
            <a:r>
              <a:rPr lang="en-US" dirty="0" smtClean="0"/>
              <a:t>by minimizing the error E(W)</a:t>
            </a: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p:txBody>
      </p:sp>
      <p:graphicFrame>
        <p:nvGraphicFramePr>
          <p:cNvPr id="6" name="Object 5"/>
          <p:cNvGraphicFramePr>
            <a:graphicFrameLocks noChangeAspect="1"/>
          </p:cNvGraphicFramePr>
          <p:nvPr>
            <p:extLst>
              <p:ext uri="{D42A27DB-BD31-4B8C-83A1-F6EECF244321}">
                <p14:modId xmlns:p14="http://schemas.microsoft.com/office/powerpoint/2010/main" val="1657078669"/>
              </p:ext>
            </p:extLst>
          </p:nvPr>
        </p:nvGraphicFramePr>
        <p:xfrm>
          <a:off x="1919448" y="1530156"/>
          <a:ext cx="3443774" cy="1178492"/>
        </p:xfrm>
        <a:graphic>
          <a:graphicData uri="http://schemas.openxmlformats.org/presentationml/2006/ole">
            <mc:AlternateContent xmlns:mc="http://schemas.openxmlformats.org/markup-compatibility/2006">
              <mc:Choice xmlns:v="urn:schemas-microsoft-com:vml" Requires="v">
                <p:oleObj spid="_x0000_s9368" name="Equation" r:id="rId4" imgW="1308100" imgH="444500" progId="Equation.3">
                  <p:embed/>
                </p:oleObj>
              </mc:Choice>
              <mc:Fallback>
                <p:oleObj name="Equation" r:id="rId4" imgW="1308100" imgH="444500" progId="Equation.3">
                  <p:embed/>
                  <p:pic>
                    <p:nvPicPr>
                      <p:cNvPr id="0" name=""/>
                      <p:cNvPicPr>
                        <a:picLocks noChangeAspect="1" noChangeArrowheads="1"/>
                      </p:cNvPicPr>
                      <p:nvPr/>
                    </p:nvPicPr>
                    <p:blipFill>
                      <a:blip r:embed="rId5"/>
                      <a:srcRect/>
                      <a:stretch>
                        <a:fillRect/>
                      </a:stretch>
                    </p:blipFill>
                    <p:spPr bwMode="auto">
                      <a:xfrm>
                        <a:off x="1919448" y="1530156"/>
                        <a:ext cx="3443774" cy="1178492"/>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098265784"/>
              </p:ext>
            </p:extLst>
          </p:nvPr>
        </p:nvGraphicFramePr>
        <p:xfrm>
          <a:off x="4344988" y="2435225"/>
          <a:ext cx="2038350" cy="1179513"/>
        </p:xfrm>
        <a:graphic>
          <a:graphicData uri="http://schemas.openxmlformats.org/presentationml/2006/ole">
            <mc:AlternateContent xmlns:mc="http://schemas.openxmlformats.org/markup-compatibility/2006">
              <mc:Choice xmlns:v="urn:schemas-microsoft-com:vml" Requires="v">
                <p:oleObj spid="_x0000_s9369" name="Equation" r:id="rId6" imgW="774700" imgH="444500" progId="Equation.3">
                  <p:embed/>
                </p:oleObj>
              </mc:Choice>
              <mc:Fallback>
                <p:oleObj name="Equation" r:id="rId6" imgW="774700" imgH="444500" progId="Equation.3">
                  <p:embed/>
                  <p:pic>
                    <p:nvPicPr>
                      <p:cNvPr id="0" name=""/>
                      <p:cNvPicPr>
                        <a:picLocks noChangeAspect="1" noChangeArrowheads="1"/>
                      </p:cNvPicPr>
                      <p:nvPr/>
                    </p:nvPicPr>
                    <p:blipFill>
                      <a:blip r:embed="rId7"/>
                      <a:srcRect/>
                      <a:stretch>
                        <a:fillRect/>
                      </a:stretch>
                    </p:blipFill>
                    <p:spPr bwMode="auto">
                      <a:xfrm>
                        <a:off x="4344988" y="2435225"/>
                        <a:ext cx="2038350" cy="1179513"/>
                      </a:xfrm>
                      <a:prstGeom prst="rect">
                        <a:avLst/>
                      </a:prstGeom>
                      <a:noFill/>
                      <a:extLst/>
                    </p:spPr>
                  </p:pic>
                </p:oleObj>
              </mc:Fallback>
            </mc:AlternateContent>
          </a:graphicData>
        </a:graphic>
      </p:graphicFrame>
    </p:spTree>
    <p:extLst>
      <p:ext uri="{BB962C8B-B14F-4D97-AF65-F5344CB8AC3E}">
        <p14:creationId xmlns:p14="http://schemas.microsoft.com/office/powerpoint/2010/main" val="22575686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4196300593"/>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0333"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Tree>
    <p:extLst>
      <p:ext uri="{BB962C8B-B14F-4D97-AF65-F5344CB8AC3E}">
        <p14:creationId xmlns:p14="http://schemas.microsoft.com/office/powerpoint/2010/main" val="6981814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243196233"/>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1325"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6" name="Rectangle 5"/>
          <p:cNvSpPr/>
          <p:nvPr/>
        </p:nvSpPr>
        <p:spPr>
          <a:xfrm>
            <a:off x="3387103" y="2776236"/>
            <a:ext cx="493952"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Line Callout 1 6"/>
          <p:cNvSpPr/>
          <p:nvPr/>
        </p:nvSpPr>
        <p:spPr>
          <a:xfrm>
            <a:off x="4879233" y="310162"/>
            <a:ext cx="3658276" cy="2234425"/>
          </a:xfrm>
          <a:prstGeom prst="borderCallout1">
            <a:avLst>
              <a:gd name="adj1" fmla="val 18750"/>
              <a:gd name="adj2" fmla="val -8333"/>
              <a:gd name="adj3" fmla="val 116097"/>
              <a:gd name="adj4" fmla="val -34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 ‘loss’ function whose definition can vary (affects the details of what we learn</a:t>
            </a:r>
            <a:r>
              <a:rPr lang="en-US" sz="2400" dirty="0" smtClean="0"/>
              <a:t>). Estimates the probability that y=1 given x.</a:t>
            </a:r>
          </a:p>
          <a:p>
            <a:endParaRPr lang="en-US" sz="2400" dirty="0"/>
          </a:p>
        </p:txBody>
      </p:sp>
    </p:spTree>
    <p:extLst>
      <p:ext uri="{BB962C8B-B14F-4D97-AF65-F5344CB8AC3E}">
        <p14:creationId xmlns:p14="http://schemas.microsoft.com/office/powerpoint/2010/main" val="6479302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1543672678"/>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2348"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8" name="Rectangle 7"/>
          <p:cNvSpPr/>
          <p:nvPr/>
        </p:nvSpPr>
        <p:spPr>
          <a:xfrm>
            <a:off x="3847279" y="2757045"/>
            <a:ext cx="484115"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Line Callout 1 9"/>
          <p:cNvSpPr/>
          <p:nvPr/>
        </p:nvSpPr>
        <p:spPr>
          <a:xfrm>
            <a:off x="2859279" y="638759"/>
            <a:ext cx="3123161" cy="1504408"/>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The actual correct class (the label, based on our training data)</a:t>
            </a:r>
            <a:endParaRPr lang="en-US" sz="2400" dirty="0"/>
          </a:p>
        </p:txBody>
      </p:sp>
    </p:spTree>
    <p:extLst>
      <p:ext uri="{BB962C8B-B14F-4D97-AF65-F5344CB8AC3E}">
        <p14:creationId xmlns:p14="http://schemas.microsoft.com/office/powerpoint/2010/main" val="81153774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346722632"/>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3372"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11" name="Rectangle 10"/>
          <p:cNvSpPr/>
          <p:nvPr/>
        </p:nvSpPr>
        <p:spPr>
          <a:xfrm>
            <a:off x="4623685" y="2721574"/>
            <a:ext cx="990806"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Line Callout 1 11"/>
          <p:cNvSpPr/>
          <p:nvPr/>
        </p:nvSpPr>
        <p:spPr>
          <a:xfrm>
            <a:off x="3656393" y="1164568"/>
            <a:ext cx="3449564" cy="943128"/>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The predicted class (</a:t>
            </a:r>
            <a:r>
              <a:rPr lang="en-US" sz="2400" dirty="0" err="1" smtClean="0"/>
              <a:t>x</a:t>
            </a:r>
            <a:r>
              <a:rPr lang="en-US" sz="2400" baseline="30000" dirty="0" err="1" smtClean="0"/>
              <a:t>.</a:t>
            </a:r>
            <a:r>
              <a:rPr lang="en-US" sz="2400" dirty="0" err="1" smtClean="0"/>
              <a:t>w</a:t>
            </a:r>
            <a:r>
              <a:rPr lang="en-US" sz="2400" dirty="0" smtClean="0"/>
              <a:t>)</a:t>
            </a:r>
            <a:endParaRPr lang="en-US" sz="2400" baseline="30000" dirty="0"/>
          </a:p>
        </p:txBody>
      </p:sp>
    </p:spTree>
    <p:extLst>
      <p:ext uri="{BB962C8B-B14F-4D97-AF65-F5344CB8AC3E}">
        <p14:creationId xmlns:p14="http://schemas.microsoft.com/office/powerpoint/2010/main" val="8572437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169045159"/>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4396"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8" name="Rectangle 7"/>
          <p:cNvSpPr/>
          <p:nvPr/>
        </p:nvSpPr>
        <p:spPr>
          <a:xfrm>
            <a:off x="6106933" y="2750450"/>
            <a:ext cx="990806"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Line Callout 1 9"/>
          <p:cNvSpPr/>
          <p:nvPr/>
        </p:nvSpPr>
        <p:spPr>
          <a:xfrm>
            <a:off x="4853997" y="991904"/>
            <a:ext cx="3323750" cy="1381284"/>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 ‘regularization term’ which penalizes model complexity</a:t>
            </a:r>
          </a:p>
        </p:txBody>
      </p:sp>
    </p:spTree>
    <p:extLst>
      <p:ext uri="{BB962C8B-B14F-4D97-AF65-F5344CB8AC3E}">
        <p14:creationId xmlns:p14="http://schemas.microsoft.com/office/powerpoint/2010/main" val="356315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How do we define L? Needs to be convex</a:t>
            </a:r>
          </a:p>
          <a:p>
            <a:pPr marL="0" indent="0">
              <a:buNone/>
            </a:pPr>
            <a:r>
              <a:rPr lang="en-US" dirty="0" smtClean="0"/>
              <a:t>(see Ng </a:t>
            </a:r>
            <a:r>
              <a:rPr lang="en-US" dirty="0"/>
              <a:t>for derivation: </a:t>
            </a:r>
            <a:r>
              <a:rPr lang="en-US" sz="1200" dirty="0">
                <a:hlinkClick r:id="rId4"/>
              </a:rPr>
              <a:t>https://www.youtube.com/watch?v=IxotEG3yWHs</a:t>
            </a:r>
            <a:r>
              <a:rPr lang="en-US" dirty="0" smtClean="0"/>
              <a:t>)</a:t>
            </a:r>
          </a:p>
          <a:p>
            <a:pPr marL="0" indent="0">
              <a:buNone/>
            </a:pPr>
            <a:endParaRPr lang="en-US" dirty="0" smtClean="0"/>
          </a:p>
          <a:p>
            <a:pPr marL="0" indent="0">
              <a:buNone/>
            </a:pPr>
            <a:endParaRPr lang="en-US" dirty="0" smtClean="0"/>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205997051"/>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5475" name="Equation" r:id="rId5" imgW="1993900" imgH="457200" progId="Equation.3">
                  <p:embed/>
                </p:oleObj>
              </mc:Choice>
              <mc:Fallback>
                <p:oleObj name="Equation" r:id="rId5" imgW="1993900" imgH="457200" progId="Equation.3">
                  <p:embed/>
                  <p:pic>
                    <p:nvPicPr>
                      <p:cNvPr id="0" name=""/>
                      <p:cNvPicPr>
                        <a:picLocks noChangeAspect="1" noChangeArrowheads="1"/>
                      </p:cNvPicPr>
                      <p:nvPr/>
                    </p:nvPicPr>
                    <p:blipFill>
                      <a:blip r:embed="rId6"/>
                      <a:srcRect/>
                      <a:stretch>
                        <a:fillRect/>
                      </a:stretch>
                    </p:blipFill>
                    <p:spPr bwMode="auto">
                      <a:xfrm>
                        <a:off x="1362075" y="2505075"/>
                        <a:ext cx="5907088" cy="1376363"/>
                      </a:xfrm>
                      <a:prstGeom prst="rect">
                        <a:avLst/>
                      </a:prstGeom>
                      <a:noFill/>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87763098"/>
              </p:ext>
            </p:extLst>
          </p:nvPr>
        </p:nvGraphicFramePr>
        <p:xfrm>
          <a:off x="1128943" y="5196294"/>
          <a:ext cx="5726113" cy="560388"/>
        </p:xfrm>
        <a:graphic>
          <a:graphicData uri="http://schemas.openxmlformats.org/presentationml/2006/ole">
            <mc:AlternateContent xmlns:mc="http://schemas.openxmlformats.org/markup-compatibility/2006">
              <mc:Choice xmlns:v="urn:schemas-microsoft-com:vml" Requires="v">
                <p:oleObj spid="_x0000_s15476" name="Equation" r:id="rId7" imgW="2463800" imgH="241300" progId="Equation.3">
                  <p:embed/>
                </p:oleObj>
              </mc:Choice>
              <mc:Fallback>
                <p:oleObj name="Equation" r:id="rId7" imgW="2463800" imgH="241300" progId="Equation.3">
                  <p:embed/>
                  <p:pic>
                    <p:nvPicPr>
                      <p:cNvPr id="0" name=""/>
                      <p:cNvPicPr/>
                      <p:nvPr/>
                    </p:nvPicPr>
                    <p:blipFill>
                      <a:blip r:embed="rId8"/>
                      <a:stretch>
                        <a:fillRect/>
                      </a:stretch>
                    </p:blipFill>
                    <p:spPr>
                      <a:xfrm>
                        <a:off x="1128943" y="5196294"/>
                        <a:ext cx="5726113" cy="560388"/>
                      </a:xfrm>
                      <a:prstGeom prst="rect">
                        <a:avLst/>
                      </a:prstGeom>
                    </p:spPr>
                  </p:pic>
                </p:oleObj>
              </mc:Fallback>
            </mc:AlternateContent>
          </a:graphicData>
        </a:graphic>
      </p:graphicFrame>
    </p:spTree>
    <p:extLst>
      <p:ext uri="{BB962C8B-B14F-4D97-AF65-F5344CB8AC3E}">
        <p14:creationId xmlns:p14="http://schemas.microsoft.com/office/powerpoint/2010/main" val="41844705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Naïve Bayes pros</a:t>
            </a:r>
          </a:p>
          <a:p>
            <a:pPr lvl="1"/>
            <a:r>
              <a:rPr lang="en-US" dirty="0" smtClean="0"/>
              <a:t>Takes priors into account</a:t>
            </a:r>
          </a:p>
          <a:p>
            <a:pPr lvl="1"/>
            <a:r>
              <a:rPr lang="en-US" dirty="0" smtClean="0"/>
              <a:t>Robust even when features are missing</a:t>
            </a:r>
            <a:endParaRPr lang="en-US" dirty="0"/>
          </a:p>
          <a:p>
            <a:pPr marL="0" indent="0">
              <a:buNone/>
            </a:pPr>
            <a:r>
              <a:rPr lang="en-US" dirty="0" smtClean="0"/>
              <a:t>Naïve Bayes cons</a:t>
            </a:r>
          </a:p>
          <a:p>
            <a:pPr lvl="1"/>
            <a:r>
              <a:rPr lang="en-US" dirty="0" smtClean="0"/>
              <a:t>Assumptions: </a:t>
            </a:r>
            <a:r>
              <a:rPr lang="en-US" dirty="0"/>
              <a:t>I</a:t>
            </a:r>
            <a:r>
              <a:rPr lang="en-US" dirty="0" smtClean="0"/>
              <a:t>ndependence; Closed world</a:t>
            </a:r>
          </a:p>
          <a:p>
            <a:pPr lvl="1"/>
            <a:r>
              <a:rPr lang="en-US" dirty="0" smtClean="0"/>
              <a:t>Fails when things are highly conditional</a:t>
            </a:r>
          </a:p>
          <a:p>
            <a:pPr lvl="1"/>
            <a:r>
              <a:rPr lang="en-US" dirty="0" smtClean="0"/>
              <a:t>Fails when data is highly skewed </a:t>
            </a: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198292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pPr marL="0" indent="0">
              <a:lnSpc>
                <a:spcPct val="90000"/>
              </a:lnSpc>
              <a:buNone/>
            </a:pPr>
            <a:r>
              <a:rPr lang="en-US" altLang="he-IL" dirty="0" smtClean="0"/>
              <a:t>Loops over the entire data set S </a:t>
            </a:r>
          </a:p>
          <a:p>
            <a:pPr marL="0" indent="0">
              <a:lnSpc>
                <a:spcPct val="90000"/>
              </a:lnSpc>
              <a:buNone/>
            </a:pPr>
            <a:r>
              <a:rPr lang="en-US" altLang="he-IL" dirty="0" smtClean="0"/>
              <a:t>At each step change w based on the error and the step size </a:t>
            </a:r>
            <a:r>
              <a:rPr lang="en-US" altLang="he-IL" dirty="0">
                <a:sym typeface="Symbol" charset="0"/>
              </a:rPr>
              <a:t></a:t>
            </a:r>
            <a:endParaRPr lang="en-US" altLang="he-IL" dirty="0"/>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dirty="0" smtClean="0"/>
              <a:t>)</a:t>
            </a:r>
          </a:p>
          <a:p>
            <a:pPr>
              <a:lnSpc>
                <a:spcPct val="110000"/>
              </a:lnSpc>
              <a:buFontTx/>
              <a:buNone/>
            </a:pPr>
            <a:r>
              <a:rPr lang="en-US" dirty="0" smtClean="0"/>
              <a:t>Based on the partial derivative of E(w)</a:t>
            </a:r>
          </a:p>
          <a:p>
            <a:pPr>
              <a:lnSpc>
                <a:spcPct val="110000"/>
              </a:lnSpc>
              <a:buFontTx/>
              <a:buNone/>
            </a:pPr>
            <a:endParaRPr lang="en-US" dirty="0" smtClean="0"/>
          </a:p>
          <a:p>
            <a:pPr>
              <a:lnSpc>
                <a:spcPct val="110000"/>
              </a:lnSpc>
              <a:buFontTx/>
              <a:buNone/>
            </a:pPr>
            <a:endParaRPr lang="en-US" dirty="0" smtClean="0"/>
          </a:p>
          <a:p>
            <a:pPr>
              <a:lnSpc>
                <a:spcPct val="110000"/>
              </a:lnSpc>
              <a:buFontTx/>
              <a:buNone/>
            </a:pPr>
            <a:r>
              <a:rPr lang="en-US" dirty="0" smtClean="0"/>
              <a:t>This is just the error (from the reg. line)</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17952127"/>
              </p:ext>
            </p:extLst>
          </p:nvPr>
        </p:nvGraphicFramePr>
        <p:xfrm>
          <a:off x="1438275" y="4637088"/>
          <a:ext cx="1889125" cy="558800"/>
        </p:xfrm>
        <a:graphic>
          <a:graphicData uri="http://schemas.openxmlformats.org/presentationml/2006/ole">
            <mc:AlternateContent xmlns:mc="http://schemas.openxmlformats.org/markup-compatibility/2006">
              <mc:Choice xmlns:v="urn:schemas-microsoft-com:vml" Requires="v">
                <p:oleObj spid="_x0000_s16434" name="Equation" r:id="rId3" imgW="812800" imgH="241300" progId="Equation.3">
                  <p:embed/>
                </p:oleObj>
              </mc:Choice>
              <mc:Fallback>
                <p:oleObj name="Equation" r:id="rId3" imgW="812800" imgH="241300" progId="Equation.3">
                  <p:embed/>
                  <p:pic>
                    <p:nvPicPr>
                      <p:cNvPr id="0" name=""/>
                      <p:cNvPicPr/>
                      <p:nvPr/>
                    </p:nvPicPr>
                    <p:blipFill>
                      <a:blip r:embed="rId4"/>
                      <a:stretch>
                        <a:fillRect/>
                      </a:stretch>
                    </p:blipFill>
                    <p:spPr>
                      <a:xfrm>
                        <a:off x="1438275" y="4637088"/>
                        <a:ext cx="1889125" cy="558800"/>
                      </a:xfrm>
                      <a:prstGeom prst="rect">
                        <a:avLst/>
                      </a:prstGeom>
                    </p:spPr>
                  </p:pic>
                </p:oleObj>
              </mc:Fallback>
            </mc:AlternateContent>
          </a:graphicData>
        </a:graphic>
      </p:graphicFrame>
    </p:spTree>
    <p:extLst>
      <p:ext uri="{BB962C8B-B14F-4D97-AF65-F5344CB8AC3E}">
        <p14:creationId xmlns:p14="http://schemas.microsoft.com/office/powerpoint/2010/main" val="30528720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t>
            </a:r>
            <a:br>
              <a:rPr lang="en-US" dirty="0" smtClean="0"/>
            </a:br>
            <a:r>
              <a:rPr lang="en-US" dirty="0" smtClean="0"/>
              <a:t>Implementing Gradient Descent</a:t>
            </a:r>
            <a:endParaRPr lang="en-US" dirty="0"/>
          </a:p>
        </p:txBody>
      </p:sp>
      <p:sp>
        <p:nvSpPr>
          <p:cNvPr id="3" name="Content Placeholder 2"/>
          <p:cNvSpPr>
            <a:spLocks noGrp="1"/>
          </p:cNvSpPr>
          <p:nvPr>
            <p:ph idx="1"/>
          </p:nvPr>
        </p:nvSpPr>
        <p:spPr>
          <a:xfrm>
            <a:off x="1128943" y="1525653"/>
            <a:ext cx="7048804" cy="4379976"/>
          </a:xfrm>
        </p:spPr>
        <p:txBody>
          <a:bodyPr/>
          <a:lstStyle/>
          <a:p>
            <a:pPr marL="0" indent="0">
              <a:lnSpc>
                <a:spcPct val="90000"/>
              </a:lnSpc>
              <a:buNone/>
            </a:pPr>
            <a:r>
              <a:rPr lang="en-US" altLang="he-IL" dirty="0" smtClean="0"/>
              <a:t>Loops over the entire data set S {</a:t>
            </a:r>
          </a:p>
          <a:p>
            <a:pPr marL="0" indent="0">
              <a:lnSpc>
                <a:spcPct val="90000"/>
              </a:lnSpc>
              <a:buNone/>
            </a:pPr>
            <a:r>
              <a:rPr lang="en-US" altLang="he-IL" dirty="0" smtClean="0"/>
              <a:t>  At each step change w based on the error </a:t>
            </a:r>
            <a:br>
              <a:rPr lang="en-US" altLang="he-IL" dirty="0" smtClean="0"/>
            </a:br>
            <a:r>
              <a:rPr lang="en-US" altLang="he-IL" dirty="0" smtClean="0"/>
              <a:t> and the step size </a:t>
            </a:r>
            <a:r>
              <a:rPr lang="en-US" altLang="he-IL" dirty="0" smtClean="0">
                <a:sym typeface="Symbol" charset="0"/>
              </a:rPr>
              <a:t> (the learning rate)</a:t>
            </a:r>
            <a:endParaRPr lang="en-US" altLang="he-IL" dirty="0"/>
          </a:p>
          <a:p>
            <a:pPr>
              <a:lnSpc>
                <a:spcPct val="110000"/>
              </a:lnSpc>
              <a:buNone/>
            </a:pPr>
            <a:r>
              <a:rPr lang="en-US" dirty="0" smtClean="0">
                <a:latin typeface="Benguiat Frisky" charset="0"/>
              </a:rPr>
              <a:t>	</a:t>
            </a:r>
            <a:r>
              <a:rPr lang="en-US" dirty="0">
                <a:latin typeface="Symbol" charset="0"/>
              </a:rPr>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a:t>- </a:t>
            </a:r>
            <a:r>
              <a:rPr lang="en-US" altLang="he-IL" dirty="0">
                <a:sym typeface="Symbol" charset="0"/>
              </a:rPr>
              <a:t> </a:t>
            </a:r>
            <a:r>
              <a:rPr lang="en-US" dirty="0" err="1"/>
              <a:t>Δ</a:t>
            </a:r>
            <a:r>
              <a:rPr lang="en-US" dirty="0"/>
              <a:t>(w</a:t>
            </a:r>
            <a:r>
              <a:rPr lang="en-US" dirty="0" smtClean="0"/>
              <a:t>)</a:t>
            </a:r>
          </a:p>
          <a:p>
            <a:pPr>
              <a:lnSpc>
                <a:spcPct val="110000"/>
              </a:lnSpc>
              <a:buNone/>
            </a:pPr>
            <a:r>
              <a:rPr lang="en-US" dirty="0" smtClean="0"/>
              <a:t>  simultaneously update all the weights for training instance </a:t>
            </a:r>
            <a:r>
              <a:rPr lang="en-US" dirty="0" err="1" smtClean="0"/>
              <a:t>X</a:t>
            </a:r>
            <a:r>
              <a:rPr lang="en-US" baseline="-25000" dirty="0" err="1" smtClean="0"/>
              <a:t>j</a:t>
            </a:r>
            <a:r>
              <a:rPr lang="en-US" dirty="0" smtClean="0"/>
              <a:t>, </a:t>
            </a:r>
            <a:r>
              <a:rPr lang="en-US" dirty="0" err="1" smtClean="0"/>
              <a:t>y</a:t>
            </a:r>
            <a:r>
              <a:rPr lang="en-US" baseline="-25000" dirty="0" err="1" smtClean="0"/>
              <a:t>j</a:t>
            </a:r>
            <a:endParaRPr lang="en-US" dirty="0" smtClean="0"/>
          </a:p>
          <a:p>
            <a:pPr>
              <a:lnSpc>
                <a:spcPct val="110000"/>
              </a:lnSpc>
              <a:buNone/>
            </a:pPr>
            <a:endParaRPr lang="en-US" baseline="-25000" dirty="0"/>
          </a:p>
          <a:p>
            <a:pPr>
              <a:lnSpc>
                <a:spcPct val="110000"/>
              </a:lnSpc>
              <a:buNone/>
            </a:pPr>
            <a:endParaRPr lang="en-US" baseline="-25000" dirty="0" smtClean="0"/>
          </a:p>
          <a:p>
            <a:pPr>
              <a:lnSpc>
                <a:spcPct val="110000"/>
              </a:lnSpc>
              <a:buNone/>
            </a:pPr>
            <a:r>
              <a:rPr lang="en-US" dirty="0" smtClean="0"/>
              <a:t>  where p</a:t>
            </a:r>
            <a:r>
              <a:rPr lang="en-US" baseline="-25000" dirty="0" smtClean="0"/>
              <a:t>w</a:t>
            </a:r>
            <a:r>
              <a:rPr lang="en-US" dirty="0" smtClean="0"/>
              <a:t>(x</a:t>
            </a:r>
            <a:r>
              <a:rPr lang="en-US" baseline="30000" dirty="0" smtClean="0"/>
              <a:t>(</a:t>
            </a:r>
            <a:r>
              <a:rPr lang="en-US" baseline="30000" dirty="0" err="1" smtClean="0"/>
              <a:t>i</a:t>
            </a:r>
            <a:r>
              <a:rPr lang="en-US" baseline="30000" dirty="0" smtClean="0"/>
              <a:t>)</a:t>
            </a:r>
            <a:r>
              <a:rPr lang="en-US" dirty="0" smtClean="0"/>
              <a:t>) = </a:t>
            </a:r>
            <a:endParaRPr lang="en-US" baseline="-25000" dirty="0"/>
          </a:p>
          <a:p>
            <a:pPr>
              <a:lnSpc>
                <a:spcPct val="110000"/>
              </a:lnSpc>
              <a:buNone/>
            </a:pP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76822337"/>
              </p:ext>
            </p:extLst>
          </p:nvPr>
        </p:nvGraphicFramePr>
        <p:xfrm>
          <a:off x="1461712" y="4289710"/>
          <a:ext cx="4514850" cy="1062038"/>
        </p:xfrm>
        <a:graphic>
          <a:graphicData uri="http://schemas.openxmlformats.org/presentationml/2006/ole">
            <mc:AlternateContent xmlns:mc="http://schemas.openxmlformats.org/markup-compatibility/2006">
              <mc:Choice xmlns:v="urn:schemas-microsoft-com:vml" Requires="v">
                <p:oleObj spid="_x0000_s17482" name="Equation" r:id="rId3" imgW="1943100" imgH="457200" progId="Equation.3">
                  <p:embed/>
                </p:oleObj>
              </mc:Choice>
              <mc:Fallback>
                <p:oleObj name="Equation" r:id="rId3" imgW="1943100" imgH="457200" progId="Equation.3">
                  <p:embed/>
                  <p:pic>
                    <p:nvPicPr>
                      <p:cNvPr id="0" name=""/>
                      <p:cNvPicPr/>
                      <p:nvPr/>
                    </p:nvPicPr>
                    <p:blipFill>
                      <a:blip r:embed="rId4"/>
                      <a:stretch>
                        <a:fillRect/>
                      </a:stretch>
                    </p:blipFill>
                    <p:spPr>
                      <a:xfrm>
                        <a:off x="1461712" y="4289710"/>
                        <a:ext cx="4514850" cy="106203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1613455"/>
              </p:ext>
            </p:extLst>
          </p:nvPr>
        </p:nvGraphicFramePr>
        <p:xfrm>
          <a:off x="3820614" y="5054963"/>
          <a:ext cx="1436688" cy="1179512"/>
        </p:xfrm>
        <a:graphic>
          <a:graphicData uri="http://schemas.openxmlformats.org/presentationml/2006/ole">
            <mc:AlternateContent xmlns:mc="http://schemas.openxmlformats.org/markup-compatibility/2006">
              <mc:Choice xmlns:v="urn:schemas-microsoft-com:vml" Requires="v">
                <p:oleObj spid="_x0000_s17483" name="Equation" r:id="rId5" imgW="546100" imgH="444500" progId="Equation.3">
                  <p:embed/>
                </p:oleObj>
              </mc:Choice>
              <mc:Fallback>
                <p:oleObj name="Equation" r:id="rId5" imgW="546100" imgH="444500" progId="Equation.3">
                  <p:embed/>
                  <p:pic>
                    <p:nvPicPr>
                      <p:cNvPr id="0" name=""/>
                      <p:cNvPicPr>
                        <a:picLocks noChangeAspect="1" noChangeArrowheads="1"/>
                      </p:cNvPicPr>
                      <p:nvPr/>
                    </p:nvPicPr>
                    <p:blipFill>
                      <a:blip r:embed="rId6"/>
                      <a:srcRect/>
                      <a:stretch>
                        <a:fillRect/>
                      </a:stretch>
                    </p:blipFill>
                    <p:spPr bwMode="auto">
                      <a:xfrm>
                        <a:off x="3820614" y="5054963"/>
                        <a:ext cx="1436688" cy="1179512"/>
                      </a:xfrm>
                      <a:prstGeom prst="rect">
                        <a:avLst/>
                      </a:prstGeom>
                      <a:noFill/>
                      <a:extLst/>
                    </p:spPr>
                  </p:pic>
                </p:oleObj>
              </mc:Fallback>
            </mc:AlternateContent>
          </a:graphicData>
        </a:graphic>
      </p:graphicFrame>
    </p:spTree>
    <p:extLst>
      <p:ext uri="{BB962C8B-B14F-4D97-AF65-F5344CB8AC3E}">
        <p14:creationId xmlns:p14="http://schemas.microsoft.com/office/powerpoint/2010/main" val="284012201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for </a:t>
            </a:r>
            <a:r>
              <a:rPr lang="en-US" i="1" dirty="0" smtClean="0"/>
              <a:t>big data</a:t>
            </a:r>
            <a:endParaRPr lang="en-US" dirty="0"/>
          </a:p>
        </p:txBody>
      </p:sp>
      <p:sp>
        <p:nvSpPr>
          <p:cNvPr id="3" name="Content Placeholder 2"/>
          <p:cNvSpPr>
            <a:spLocks noGrp="1"/>
          </p:cNvSpPr>
          <p:nvPr>
            <p:ph idx="1"/>
          </p:nvPr>
        </p:nvSpPr>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marL="0" indent="0">
              <a:buNone/>
            </a:pPr>
            <a:endParaRPr lang="en-US" dirty="0" smtClean="0"/>
          </a:p>
          <a:p>
            <a:pPr marL="228600" lvl="1" indent="0">
              <a:buNone/>
            </a:pPr>
            <a:r>
              <a:rPr lang="en-US" dirty="0" smtClean="0"/>
              <a:t>Difficult to parallelize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79634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descent</a:t>
            </a:r>
            <a:endParaRPr lang="en-US" altLang="he-IL" i="1" dirty="0">
              <a:sym typeface="Symbol" charset="0"/>
            </a:endParaRP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 </a:t>
            </a:r>
            <a:endParaRPr lang="en-US" altLang="he-IL" dirty="0">
              <a:sym typeface="Symbol" charset="0"/>
            </a:endParaRPr>
          </a:p>
          <a:p>
            <a:pPr marL="0" indent="0">
              <a:buNone/>
            </a:pPr>
            <a:endParaRPr lang="en-US" dirty="0" smtClean="0"/>
          </a:p>
          <a:p>
            <a:pPr marL="0" indent="0">
              <a:buNone/>
            </a:pPr>
            <a:r>
              <a:rPr lang="en-US" dirty="0" smtClean="0"/>
              <a:t>					(difference between ideal </a:t>
            </a:r>
            <a:br>
              <a:rPr lang="en-US" dirty="0" smtClean="0"/>
            </a:br>
            <a:r>
              <a:rPr lang="en-US" dirty="0" smtClean="0"/>
              <a:t>					target value and </a:t>
            </a:r>
            <a:r>
              <a:rPr lang="en-US" dirty="0" err="1" smtClean="0"/>
              <a:t>w</a:t>
            </a:r>
            <a:r>
              <a:rPr lang="en-US" baseline="30000" dirty="0" err="1" smtClean="0"/>
              <a:t>T</a:t>
            </a:r>
            <a:r>
              <a:rPr lang="en-US" dirty="0" err="1" smtClean="0"/>
              <a:t>x</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96662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descent</a:t>
            </a:r>
            <a:endParaRPr lang="en-US" altLang="he-IL" i="1" dirty="0">
              <a:sym typeface="Symbol" charset="0"/>
            </a:endParaRP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a:t>
            </a:r>
          </a:p>
          <a:p>
            <a:pPr>
              <a:lnSpc>
                <a:spcPct val="110000"/>
              </a:lnSpc>
              <a:buNone/>
            </a:pPr>
            <a:r>
              <a:rPr lang="en-US" altLang="he-IL" dirty="0" smtClean="0">
                <a:sym typeface="Symbol" charset="0"/>
              </a:rPr>
              <a:t>Instead of:</a:t>
            </a:r>
            <a:r>
              <a:rPr lang="en-US" altLang="he-IL" baseline="-25000" dirty="0" smtClean="0">
                <a:sym typeface="Symbol" charset="0"/>
              </a:rPr>
              <a:t> </a:t>
            </a:r>
          </a:p>
          <a:p>
            <a:pPr>
              <a:lnSpc>
                <a:spcPct val="110000"/>
              </a:lnSpc>
              <a:buNone/>
            </a:pPr>
            <a:endParaRPr lang="en-US" altLang="he-IL" baseline="-25000" dirty="0">
              <a:sym typeface="Symbol" charset="0"/>
            </a:endParaRPr>
          </a:p>
          <a:p>
            <a:pPr>
              <a:lnSpc>
                <a:spcPct val="110000"/>
              </a:lnSpc>
              <a:buNone/>
            </a:pPr>
            <a:r>
              <a:rPr lang="en-US" altLang="he-IL" dirty="0" smtClean="0">
                <a:sym typeface="Symbol" charset="0"/>
              </a:rPr>
              <a:t>Use:</a:t>
            </a:r>
            <a:endParaRPr lang="en-US" altLang="he-IL" dirty="0">
              <a:sym typeface="Symbol" charset="0"/>
            </a:endParaRPr>
          </a:p>
          <a:p>
            <a:pPr marL="0" indent="0">
              <a:buNone/>
            </a:pPr>
            <a:r>
              <a:rPr lang="en-US" dirty="0" smtClean="0"/>
              <a:t>For every y</a:t>
            </a:r>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293842386"/>
              </p:ext>
            </p:extLst>
          </p:nvPr>
        </p:nvGraphicFramePr>
        <p:xfrm>
          <a:off x="2892597" y="4160566"/>
          <a:ext cx="4514850" cy="1062038"/>
        </p:xfrm>
        <a:graphic>
          <a:graphicData uri="http://schemas.openxmlformats.org/presentationml/2006/ole">
            <mc:AlternateContent xmlns:mc="http://schemas.openxmlformats.org/markup-compatibility/2006">
              <mc:Choice xmlns:v="urn:schemas-microsoft-com:vml" Requires="v">
                <p:oleObj spid="_x0000_s1084" name="Equation" r:id="rId4" imgW="1943100" imgH="457200" progId="Equation.3">
                  <p:embed/>
                </p:oleObj>
              </mc:Choice>
              <mc:Fallback>
                <p:oleObj name="Equation" r:id="rId4" imgW="1943100" imgH="457200" progId="Equation.3">
                  <p:embed/>
                  <p:pic>
                    <p:nvPicPr>
                      <p:cNvPr id="0" name=""/>
                      <p:cNvPicPr/>
                      <p:nvPr/>
                    </p:nvPicPr>
                    <p:blipFill>
                      <a:blip r:embed="rId5"/>
                      <a:stretch>
                        <a:fillRect/>
                      </a:stretch>
                    </p:blipFill>
                    <p:spPr>
                      <a:xfrm>
                        <a:off x="2892597" y="4160566"/>
                        <a:ext cx="4514850" cy="10620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45048015"/>
              </p:ext>
            </p:extLst>
          </p:nvPr>
        </p:nvGraphicFramePr>
        <p:xfrm>
          <a:off x="2305050" y="5402263"/>
          <a:ext cx="4130675" cy="588962"/>
        </p:xfrm>
        <a:graphic>
          <a:graphicData uri="http://schemas.openxmlformats.org/presentationml/2006/ole">
            <mc:AlternateContent xmlns:mc="http://schemas.openxmlformats.org/markup-compatibility/2006">
              <mc:Choice xmlns:v="urn:schemas-microsoft-com:vml" Requires="v">
                <p:oleObj spid="_x0000_s1085" name="Equation" r:id="rId6" imgW="1778000" imgH="254000" progId="Equation.3">
                  <p:embed/>
                </p:oleObj>
              </mc:Choice>
              <mc:Fallback>
                <p:oleObj name="Equation" r:id="rId6" imgW="1778000" imgH="254000" progId="Equation.3">
                  <p:embed/>
                  <p:pic>
                    <p:nvPicPr>
                      <p:cNvPr id="0" name=""/>
                      <p:cNvPicPr/>
                      <p:nvPr/>
                    </p:nvPicPr>
                    <p:blipFill>
                      <a:blip r:embed="rId7"/>
                      <a:stretch>
                        <a:fillRect/>
                      </a:stretch>
                    </p:blipFill>
                    <p:spPr>
                      <a:xfrm>
                        <a:off x="2305050" y="5402263"/>
                        <a:ext cx="4130675" cy="588962"/>
                      </a:xfrm>
                      <a:prstGeom prst="rect">
                        <a:avLst/>
                      </a:prstGeom>
                    </p:spPr>
                  </p:pic>
                </p:oleObj>
              </mc:Fallback>
            </mc:AlternateContent>
          </a:graphicData>
        </a:graphic>
      </p:graphicFrame>
    </p:spTree>
    <p:extLst>
      <p:ext uri="{BB962C8B-B14F-4D97-AF65-F5344CB8AC3E}">
        <p14:creationId xmlns:p14="http://schemas.microsoft.com/office/powerpoint/2010/main" val="1053407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654253"/>
            <a:ext cx="7526985"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a:t>
            </a:r>
            <a:r>
              <a:rPr lang="en-US" altLang="he-IL" i="1" dirty="0">
                <a:sym typeface="Symbol" charset="0"/>
              </a:rPr>
              <a:t>descent</a:t>
            </a: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 </a:t>
            </a:r>
            <a:endParaRPr lang="en-US" altLang="he-IL" dirty="0">
              <a:sym typeface="Symbol" charset="0"/>
            </a:endParaRPr>
          </a:p>
          <a:p>
            <a:pPr lvl="1">
              <a:lnSpc>
                <a:spcPct val="110000"/>
              </a:lnSpc>
              <a:buNone/>
            </a:pPr>
            <a:r>
              <a:rPr lang="en-US" altLang="he-IL" dirty="0" smtClean="0">
                <a:sym typeface="Symbol" charset="0"/>
              </a:rPr>
              <a:t>can </a:t>
            </a:r>
            <a:r>
              <a:rPr lang="en-US" altLang="he-IL" dirty="0">
                <a:sym typeface="Symbol" charset="0"/>
              </a:rPr>
              <a:t>approximate Batch Gradient Descent arbitrarily closely if  is small enough </a:t>
            </a:r>
            <a:endParaRPr lang="en-US" altLang="he-IL" dirty="0" smtClean="0">
              <a:sym typeface="Symbol" charset="0"/>
            </a:endParaRPr>
          </a:p>
          <a:p>
            <a:pPr lvl="1">
              <a:lnSpc>
                <a:spcPct val="110000"/>
              </a:lnSpc>
              <a:buNone/>
            </a:pPr>
            <a:r>
              <a:rPr lang="en-US" altLang="he-IL" dirty="0" smtClean="0">
                <a:sym typeface="Symbol" charset="0"/>
              </a:rPr>
              <a:t>supports online learning</a:t>
            </a:r>
          </a:p>
          <a:p>
            <a:pPr lvl="1">
              <a:lnSpc>
                <a:spcPct val="110000"/>
              </a:lnSpc>
              <a:buNone/>
            </a:pPr>
            <a:r>
              <a:rPr lang="en-US" altLang="he-IL" dirty="0" smtClean="0">
                <a:sym typeface="Symbol" charset="0"/>
              </a:rPr>
              <a:t>easily parallelized</a:t>
            </a:r>
          </a:p>
          <a:p>
            <a:pPr lvl="1">
              <a:lnSpc>
                <a:spcPct val="110000"/>
              </a:lnSpc>
              <a:buNone/>
            </a:pPr>
            <a:r>
              <a:rPr lang="en-US" altLang="he-IL" dirty="0" smtClean="0">
                <a:sym typeface="Symbol" charset="0"/>
              </a:rPr>
              <a:t>Not </a:t>
            </a:r>
            <a:r>
              <a:rPr lang="en-US" altLang="he-IL" dirty="0" err="1" smtClean="0">
                <a:sym typeface="Symbol" charset="0"/>
              </a:rPr>
              <a:t>guarranteed</a:t>
            </a:r>
            <a:r>
              <a:rPr lang="en-US" altLang="he-IL" dirty="0" smtClean="0">
                <a:sym typeface="Symbol" charset="0"/>
              </a:rPr>
              <a:t> to reach global minimum</a:t>
            </a:r>
            <a:endParaRPr lang="en-US" altLang="he-IL" dirty="0">
              <a:sym typeface="Symbol" charset="0"/>
            </a:endParaRP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spTree>
    <p:extLst>
      <p:ext uri="{BB962C8B-B14F-4D97-AF65-F5344CB8AC3E}">
        <p14:creationId xmlns:p14="http://schemas.microsoft.com/office/powerpoint/2010/main" val="1876315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Parallel</a:t>
            </a:r>
            <a:endParaRPr lang="en-US" dirty="0"/>
          </a:p>
        </p:txBody>
      </p:sp>
      <p:sp>
        <p:nvSpPr>
          <p:cNvPr id="3" name="Content Placeholder 2"/>
          <p:cNvSpPr>
            <a:spLocks noGrp="1"/>
          </p:cNvSpPr>
          <p:nvPr>
            <p:ph idx="1"/>
          </p:nvPr>
        </p:nvSpPr>
        <p:spPr>
          <a:xfrm>
            <a:off x="1128943" y="1659017"/>
            <a:ext cx="7048804" cy="4379976"/>
          </a:xfrm>
        </p:spPr>
        <p:txBody>
          <a:bodyPr/>
          <a:lstStyle/>
          <a:p>
            <a:pPr marL="0" indent="0">
              <a:buNone/>
            </a:pPr>
            <a:r>
              <a:rPr lang="en-US" dirty="0" smtClean="0"/>
              <a:t>Distributed machine learning</a:t>
            </a:r>
          </a:p>
          <a:p>
            <a:r>
              <a:rPr lang="en-US" b="1" dirty="0" smtClean="0"/>
              <a:t>Mahout</a:t>
            </a:r>
            <a:r>
              <a:rPr lang="en-US" dirty="0" smtClean="0"/>
              <a:t> [uses </a:t>
            </a:r>
            <a:r>
              <a:rPr lang="en-US" dirty="0" err="1" smtClean="0"/>
              <a:t>Hadoop</a:t>
            </a:r>
            <a:r>
              <a:rPr lang="en-US" dirty="0" smtClean="0"/>
              <a:t>]</a:t>
            </a:r>
            <a:r>
              <a:rPr lang="en-US" dirty="0"/>
              <a:t>: supports clustering, </a:t>
            </a:r>
            <a:r>
              <a:rPr lang="en-US" dirty="0" smtClean="0"/>
              <a:t>classification </a:t>
            </a:r>
            <a:r>
              <a:rPr lang="en-US" dirty="0"/>
              <a:t>and collaborative filtering </a:t>
            </a:r>
            <a:endParaRPr lang="en-US" dirty="0" smtClean="0"/>
          </a:p>
          <a:p>
            <a:r>
              <a:rPr lang="en-US" b="1" dirty="0" err="1" smtClean="0"/>
              <a:t>MLBase</a:t>
            </a:r>
            <a:r>
              <a:rPr lang="en-US" dirty="0" smtClean="0"/>
              <a:t>: In-memory solution that chunks data and incrementally adds it to the training. </a:t>
            </a:r>
          </a:p>
          <a:p>
            <a:r>
              <a:rPr lang="en-US" b="1" dirty="0" smtClean="0"/>
              <a:t>Python + </a:t>
            </a:r>
            <a:r>
              <a:rPr lang="en-US" b="1" dirty="0" err="1" smtClean="0"/>
              <a:t>NumPy</a:t>
            </a:r>
            <a:r>
              <a:rPr lang="en-US" dirty="0" smtClean="0"/>
              <a:t> [in memory] + </a:t>
            </a:r>
            <a:r>
              <a:rPr lang="en-US" b="1" dirty="0" err="1" smtClean="0"/>
              <a:t>SciPy</a:t>
            </a:r>
            <a:r>
              <a:rPr lang="en-US" dirty="0" smtClean="0"/>
              <a:t> [in memory] + </a:t>
            </a:r>
            <a:r>
              <a:rPr lang="en-US" b="1" dirty="0" smtClean="0"/>
              <a:t>Pandas</a:t>
            </a:r>
            <a:r>
              <a:rPr lang="en-US" dirty="0" smtClean="0"/>
              <a:t> [support many things]</a:t>
            </a:r>
          </a:p>
          <a:p>
            <a:r>
              <a:rPr lang="en-US" b="1" dirty="0" err="1" smtClean="0"/>
              <a:t>iPython</a:t>
            </a:r>
            <a:r>
              <a:rPr lang="en-US" dirty="0" smtClean="0"/>
              <a:t> in parallel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382821209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Big Data</a:t>
            </a:r>
          </a:p>
          <a:p>
            <a:r>
              <a:rPr lang="en-US" dirty="0" smtClean="0"/>
              <a:t>Others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1586418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a:xfrm>
            <a:off x="1128942" y="1847153"/>
            <a:ext cx="7503463" cy="4379976"/>
          </a:xfrm>
        </p:spPr>
        <p:txBody>
          <a:bodyPr/>
          <a:lstStyle/>
          <a:p>
            <a:pPr marL="0" indent="0">
              <a:buNone/>
            </a:pPr>
            <a:r>
              <a:rPr lang="en-US" dirty="0"/>
              <a:t>Review Decision Trees &amp; Naïve Bayes</a:t>
            </a:r>
          </a:p>
          <a:p>
            <a:pPr marL="0" indent="0">
              <a:buNone/>
            </a:pPr>
            <a:r>
              <a:rPr lang="en-US" dirty="0"/>
              <a:t>Quiz</a:t>
            </a:r>
          </a:p>
          <a:p>
            <a:pPr marL="0" indent="0">
              <a:buNone/>
            </a:pPr>
            <a:r>
              <a:rPr lang="en-US" dirty="0"/>
              <a:t>Discuss infrastructure issues for Big Data</a:t>
            </a:r>
          </a:p>
          <a:p>
            <a:pPr marL="0" indent="0">
              <a:buNone/>
            </a:pPr>
            <a:r>
              <a:rPr lang="en-US" b="1" dirty="0"/>
              <a:t>Talk about Byte </a:t>
            </a:r>
            <a:r>
              <a:rPr lang="en-US" b="1" dirty="0" smtClean="0"/>
              <a:t>6</a:t>
            </a:r>
          </a:p>
          <a:p>
            <a:pPr marL="0" indent="0">
              <a:buNone/>
            </a:pPr>
            <a:r>
              <a:rPr lang="en-US" dirty="0" smtClean="0"/>
              <a:t>Discuss Visualization for Big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1102154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Big Data</a:t>
            </a:r>
            <a:endParaRPr lang="en-US" dirty="0"/>
          </a:p>
        </p:txBody>
      </p:sp>
      <p:sp>
        <p:nvSpPr>
          <p:cNvPr id="3" name="Content Placeholder 2"/>
          <p:cNvSpPr>
            <a:spLocks noGrp="1"/>
          </p:cNvSpPr>
          <p:nvPr>
            <p:ph idx="1"/>
          </p:nvPr>
        </p:nvSpPr>
        <p:spPr/>
        <p:txBody>
          <a:bodyPr/>
          <a:lstStyle/>
          <a:p>
            <a:r>
              <a:rPr lang="en-US" dirty="0" smtClean="0"/>
              <a:t>First a tour</a:t>
            </a:r>
          </a:p>
          <a:p>
            <a:r>
              <a:rPr lang="en-US" dirty="0" smtClean="0"/>
              <a:t>Then some techniques</a:t>
            </a:r>
          </a:p>
          <a:p>
            <a:endParaRPr lang="en-US" dirty="0"/>
          </a:p>
          <a:p>
            <a:r>
              <a:rPr lang="en-US" dirty="0"/>
              <a:t>http://</a:t>
            </a:r>
            <a:r>
              <a:rPr lang="en-US" dirty="0" err="1"/>
              <a:t>www.smashingmagazine.com</a:t>
            </a:r>
            <a:r>
              <a:rPr lang="en-US" dirty="0"/>
              <a:t>/2007/08/02/data-visualization-modern-</a:t>
            </a:r>
            <a:r>
              <a:rPr lang="en-US" dirty="0" smtClean="0"/>
              <a:t>approaches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139907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last Tuesday</a:t>
            </a:r>
          </a:p>
          <a:p>
            <a:pPr marL="0" indent="0">
              <a:buNone/>
            </a:pPr>
            <a:r>
              <a:rPr lang="en-US" b="1" dirty="0"/>
              <a:t>Quiz </a:t>
            </a:r>
          </a:p>
          <a:p>
            <a:pPr marL="0" indent="0">
              <a:buNone/>
            </a:pPr>
            <a:r>
              <a:rPr lang="en-US" dirty="0" smtClean="0"/>
              <a:t>Discuss infrastructure issues for Big Data</a:t>
            </a:r>
          </a:p>
          <a:p>
            <a:pPr marL="0" indent="0">
              <a:buNone/>
            </a:pPr>
            <a:r>
              <a:rPr lang="en-US" dirty="0" smtClean="0"/>
              <a:t>Talk about Byte </a:t>
            </a:r>
            <a:r>
              <a:rPr lang="en-US" dirty="0" smtClean="0"/>
              <a:t>6</a:t>
            </a:r>
          </a:p>
          <a:p>
            <a:pPr marL="0" indent="0">
              <a:buNone/>
            </a:pPr>
            <a:r>
              <a:rPr lang="en-US" dirty="0"/>
              <a:t>Discuss Visualization for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3125408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descr="3361202483_ceb165e032_o.png"/>
          <p:cNvPicPr>
            <a:picLocks noGrp="1" noChangeAspect="1"/>
          </p:cNvPicPr>
          <p:nvPr>
            <p:ph idx="1"/>
          </p:nvPr>
        </p:nvPicPr>
        <p:blipFill>
          <a:blip r:embed="rId2">
            <a:extLst>
              <a:ext uri="{28A0092B-C50C-407E-A947-70E740481C1C}">
                <a14:useLocalDpi xmlns:a14="http://schemas.microsoft.com/office/drawing/2010/main" val="0"/>
              </a:ext>
            </a:extLst>
          </a:blip>
          <a:srcRect l="-30466" r="-30466"/>
          <a:stretch>
            <a:fillRect/>
          </a:stretch>
        </p:blipFill>
        <p:spPr>
          <a:xfrm>
            <a:off x="-2073041" y="0"/>
            <a:ext cx="11036749" cy="6858000"/>
          </a:xfrm>
        </p:spPr>
      </p:pic>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
        <p:nvSpPr>
          <p:cNvPr id="9" name="TextBox 8"/>
          <p:cNvSpPr txBox="1"/>
          <p:nvPr/>
        </p:nvSpPr>
        <p:spPr>
          <a:xfrm>
            <a:off x="6457150" y="-4663"/>
            <a:ext cx="2686849" cy="7017307"/>
          </a:xfrm>
          <a:prstGeom prst="rect">
            <a:avLst/>
          </a:prstGeom>
          <a:solidFill>
            <a:srgbClr val="EBEBEB"/>
          </a:solidFill>
        </p:spPr>
        <p:txBody>
          <a:bodyPr wrap="square" rtlCol="0">
            <a:spAutoFit/>
          </a:bodyPr>
          <a:lstStyle/>
          <a:p>
            <a:r>
              <a:rPr lang="en-US" dirty="0" err="1" smtClean="0"/>
              <a:t>Jer</a:t>
            </a:r>
            <a:r>
              <a:rPr lang="en-US" dirty="0" smtClean="0"/>
              <a:t> Thorp</a:t>
            </a:r>
          </a:p>
          <a:p>
            <a:r>
              <a:rPr lang="en-US" dirty="0" smtClean="0"/>
              <a:t>Data Artist</a:t>
            </a:r>
          </a:p>
          <a:p>
            <a:endParaRPr lang="en-US" dirty="0"/>
          </a:p>
          <a:p>
            <a:r>
              <a:rPr lang="en-US" dirty="0"/>
              <a:t>This graph charts the frequency of mention of the five US Presidents between 1984 and 2009. It also indicates weighting of stories - the darkest line shows front page stories while the lighter lines indicate stories buried deeper in the paper.</a:t>
            </a:r>
          </a:p>
          <a:p>
            <a:r>
              <a:rPr lang="en-US" dirty="0"/>
              <a:t> </a:t>
            </a:r>
          </a:p>
          <a:p>
            <a:r>
              <a:rPr lang="en-US" dirty="0"/>
              <a:t>Built with Processing, v. 1.0</a:t>
            </a:r>
          </a:p>
          <a:p>
            <a:r>
              <a:rPr lang="en-US" dirty="0"/>
              <a:t> </a:t>
            </a:r>
          </a:p>
          <a:p>
            <a:r>
              <a:rPr lang="en-US" dirty="0"/>
              <a:t>For more information about this and other newspaper visualizations, visit my blog: </a:t>
            </a:r>
            <a:r>
              <a:rPr lang="en-US" dirty="0" err="1" smtClean="0"/>
              <a:t>blog.blprnt.com</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7202625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3362941433_28772b382b_o.png"/>
          <p:cNvPicPr>
            <a:picLocks noGrp="1" noChangeAspect="1"/>
          </p:cNvPicPr>
          <p:nvPr>
            <p:ph idx="1"/>
          </p:nvPr>
        </p:nvPicPr>
        <p:blipFill>
          <a:blip r:embed="rId2">
            <a:extLst>
              <a:ext uri="{28A0092B-C50C-407E-A947-70E740481C1C}">
                <a14:useLocalDpi xmlns:a14="http://schemas.microsoft.com/office/drawing/2010/main" val="0"/>
              </a:ext>
            </a:extLst>
          </a:blip>
          <a:srcRect l="-30466" r="-30466"/>
          <a:stretch>
            <a:fillRect/>
          </a:stretch>
        </p:blipFill>
        <p:spPr>
          <a:xfrm>
            <a:off x="-2114368" y="-35282"/>
            <a:ext cx="11093530" cy="6893282"/>
          </a:xfrm>
        </p:spPr>
      </p:pic>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
        <p:nvSpPr>
          <p:cNvPr id="9" name="TextBox 8"/>
          <p:cNvSpPr txBox="1"/>
          <p:nvPr/>
        </p:nvSpPr>
        <p:spPr>
          <a:xfrm>
            <a:off x="6457150" y="-4663"/>
            <a:ext cx="2686849" cy="7294305"/>
          </a:xfrm>
          <a:prstGeom prst="rect">
            <a:avLst/>
          </a:prstGeom>
          <a:solidFill>
            <a:srgbClr val="EBEBEB"/>
          </a:solidFill>
        </p:spPr>
        <p:txBody>
          <a:bodyPr wrap="square" rtlCol="0">
            <a:spAutoFit/>
          </a:bodyPr>
          <a:lstStyle/>
          <a:p>
            <a:r>
              <a:rPr lang="en-US" dirty="0" err="1" smtClean="0"/>
              <a:t>Jer</a:t>
            </a:r>
            <a:r>
              <a:rPr lang="en-US" dirty="0" smtClean="0"/>
              <a:t> Thorp</a:t>
            </a:r>
          </a:p>
          <a:p>
            <a:r>
              <a:rPr lang="en-US" dirty="0" smtClean="0"/>
              <a:t>Data Artist</a:t>
            </a:r>
          </a:p>
          <a:p>
            <a:endParaRPr lang="en-US" dirty="0"/>
          </a:p>
          <a:p>
            <a:r>
              <a:rPr lang="en-US" dirty="0" err="1"/>
              <a:t>NYTimes</a:t>
            </a:r>
            <a:r>
              <a:rPr lang="en-US" dirty="0"/>
              <a:t> Threads - India &amp; Pakistan </a:t>
            </a:r>
          </a:p>
          <a:p>
            <a:r>
              <a:rPr lang="en-US" dirty="0"/>
              <a:t>This graph charts the frequency of articles mentioning India and Pakistan in the NYT between 1981 and 2009. It also indicates weighting of stories - the darkest line shows front page stories while the lighter lines indicate stories buried deeper in the paper</a:t>
            </a:r>
            <a:r>
              <a:rPr lang="en-US" dirty="0" smtClean="0"/>
              <a:t>.</a:t>
            </a:r>
            <a:endParaRPr lang="en-US" dirty="0"/>
          </a:p>
          <a:p>
            <a:r>
              <a:rPr lang="en-US" dirty="0"/>
              <a:t> </a:t>
            </a:r>
          </a:p>
          <a:p>
            <a:r>
              <a:rPr lang="en-US" dirty="0"/>
              <a:t>For more information about this and other newspaper visualizations, visit my blog: </a:t>
            </a:r>
            <a:r>
              <a:rPr lang="en-US" dirty="0" err="1" smtClean="0"/>
              <a:t>blog.blprnt.com</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245278183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sp>
        <p:nvSpPr>
          <p:cNvPr id="9" name="TextBox 8"/>
          <p:cNvSpPr txBox="1"/>
          <p:nvPr/>
        </p:nvSpPr>
        <p:spPr>
          <a:xfrm>
            <a:off x="0" y="3087204"/>
            <a:ext cx="9143999" cy="5355313"/>
          </a:xfrm>
          <a:prstGeom prst="rect">
            <a:avLst/>
          </a:prstGeom>
          <a:solidFill>
            <a:srgbClr val="EBEBEB"/>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r>
              <a:rPr lang="en-US" dirty="0" err="1" smtClean="0"/>
              <a:t>Jer</a:t>
            </a:r>
            <a:r>
              <a:rPr lang="en-US" dirty="0" smtClean="0"/>
              <a:t> Thorp</a:t>
            </a:r>
          </a:p>
          <a:p>
            <a:r>
              <a:rPr lang="en-US" dirty="0" smtClean="0"/>
              <a:t>Data Artist</a:t>
            </a:r>
          </a:p>
          <a:p>
            <a:endParaRPr lang="en-US" dirty="0"/>
          </a:p>
          <a:p>
            <a:r>
              <a:rPr lang="en-US" dirty="0" err="1"/>
              <a:t>NYTimes</a:t>
            </a:r>
            <a:r>
              <a:rPr lang="en-US" dirty="0"/>
              <a:t>: Sex &amp; Scandal since 1981 </a:t>
            </a:r>
          </a:p>
          <a:p>
            <a:r>
              <a:rPr lang="en-US" dirty="0"/>
              <a:t>This is a visualization of the frequency of occurrence of the words 'sex' and 'scandal' in the New York Times, since 1981.</a:t>
            </a:r>
          </a:p>
          <a:p>
            <a:r>
              <a:rPr lang="en-US" dirty="0"/>
              <a:t> </a:t>
            </a:r>
          </a:p>
          <a:p>
            <a:r>
              <a:rPr lang="en-US" dirty="0"/>
              <a:t>See how many times you can count the words 'catholic church'</a:t>
            </a:r>
            <a:r>
              <a:rPr lang="en-US" dirty="0" smtClean="0"/>
              <a:t>.</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descr="3257243248_77f610b7f3_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3"/>
            <a:ext cx="9144000" cy="3048000"/>
          </a:xfrm>
          <a:prstGeom prst="rect">
            <a:avLst/>
          </a:prstGeom>
        </p:spPr>
      </p:pic>
    </p:spTree>
    <p:extLst>
      <p:ext uri="{BB962C8B-B14F-4D97-AF65-F5344CB8AC3E}">
        <p14:creationId xmlns:p14="http://schemas.microsoft.com/office/powerpoint/2010/main" val="424300946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sp>
        <p:nvSpPr>
          <p:cNvPr id="9" name="TextBox 8"/>
          <p:cNvSpPr txBox="1"/>
          <p:nvPr/>
        </p:nvSpPr>
        <p:spPr>
          <a:xfrm>
            <a:off x="0" y="3087204"/>
            <a:ext cx="9143999" cy="5355313"/>
          </a:xfrm>
          <a:prstGeom prst="rect">
            <a:avLst/>
          </a:prstGeom>
          <a:solidFill>
            <a:srgbClr val="EBEBEB"/>
          </a:solidFill>
        </p:spPr>
        <p:txBody>
          <a:bodyPr wrap="square" rtlCol="0">
            <a:spAutoFit/>
          </a:bodyPr>
          <a:lstStyle/>
          <a:p>
            <a:endParaRPr lang="en-US" dirty="0" smtClean="0"/>
          </a:p>
          <a:p>
            <a:endParaRPr lang="en-US" dirty="0"/>
          </a:p>
          <a:p>
            <a:endParaRPr lang="en-US" dirty="0" smtClean="0"/>
          </a:p>
          <a:p>
            <a:endParaRPr lang="en-US" dirty="0"/>
          </a:p>
          <a:p>
            <a:endParaRPr lang="en-US" smtClean="0"/>
          </a:p>
          <a:p>
            <a:r>
              <a:rPr lang="en-US" smtClean="0"/>
              <a:t>Jer</a:t>
            </a:r>
            <a:r>
              <a:rPr lang="en-US" dirty="0" smtClean="0"/>
              <a:t> Thorp</a:t>
            </a:r>
          </a:p>
          <a:p>
            <a:r>
              <a:rPr lang="en-US" dirty="0" smtClean="0"/>
              <a:t>Data Artist</a:t>
            </a:r>
          </a:p>
          <a:p>
            <a:endParaRPr lang="en-US" dirty="0"/>
          </a:p>
          <a:p>
            <a:r>
              <a:rPr lang="en-US" dirty="0" err="1"/>
              <a:t>NYTimes</a:t>
            </a:r>
            <a:r>
              <a:rPr lang="en-US" dirty="0"/>
              <a:t>: Sex &amp; Scandal since 1981 </a:t>
            </a:r>
          </a:p>
          <a:p>
            <a:r>
              <a:rPr lang="en-US" dirty="0"/>
              <a:t>This is a visualization of the frequency of occurrence of the words 'sex' and 'scandal' in the New York Times, since 1981.</a:t>
            </a:r>
          </a:p>
          <a:p>
            <a:r>
              <a:rPr lang="en-US" dirty="0"/>
              <a:t> </a:t>
            </a:r>
          </a:p>
          <a:p>
            <a:r>
              <a:rPr lang="en-US" dirty="0"/>
              <a:t>See how many times you can count the words 'catholic church'</a:t>
            </a:r>
            <a:r>
              <a:rPr lang="en-US" dirty="0" smtClean="0"/>
              <a:t>.</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descr="3257243248_77f610b7f3_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917" y="-1"/>
            <a:ext cx="28740117" cy="9580039"/>
          </a:xfrm>
          <a:prstGeom prst="rect">
            <a:avLst/>
          </a:prstGeom>
        </p:spPr>
      </p:pic>
    </p:spTree>
    <p:extLst>
      <p:ext uri="{BB962C8B-B14F-4D97-AF65-F5344CB8AC3E}">
        <p14:creationId xmlns:p14="http://schemas.microsoft.com/office/powerpoint/2010/main" val="44439297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in LA (Eric Fischer)</a:t>
            </a:r>
            <a:endParaRPr lang="en-US" dirty="0"/>
          </a:p>
        </p:txBody>
      </p:sp>
      <p:pic>
        <p:nvPicPr>
          <p:cNvPr id="7" name="Content Placeholder 6"/>
          <p:cNvPicPr>
            <a:picLocks noGrp="1" noChangeAspect="1"/>
          </p:cNvPicPr>
          <p:nvPr>
            <p:ph idx="1"/>
          </p:nvPr>
        </p:nvPicPr>
        <p:blipFill>
          <a:blip r:embed="rId3"/>
          <a:srcRect t="-8924" b="-8924"/>
          <a:stretch>
            <a:fillRect/>
          </a:stretch>
        </p:blipFill>
        <p:spPr>
          <a:xfrm>
            <a:off x="6664" y="1904876"/>
            <a:ext cx="9186359" cy="5708207"/>
          </a:xfrm>
        </p:spPr>
      </p:pic>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pic>
        <p:nvPicPr>
          <p:cNvPr id="8" name="Picture 7"/>
          <p:cNvPicPr>
            <a:picLocks noChangeAspect="1"/>
          </p:cNvPicPr>
          <p:nvPr/>
        </p:nvPicPr>
        <p:blipFill>
          <a:blip r:embed="rId4"/>
          <a:stretch>
            <a:fillRect/>
          </a:stretch>
        </p:blipFill>
        <p:spPr>
          <a:xfrm>
            <a:off x="5383023" y="654488"/>
            <a:ext cx="3810000" cy="965200"/>
          </a:xfrm>
          <a:prstGeom prst="rect">
            <a:avLst/>
          </a:prstGeom>
        </p:spPr>
      </p:pic>
      <p:sp>
        <p:nvSpPr>
          <p:cNvPr id="9" name="TextBox 8"/>
          <p:cNvSpPr txBox="1"/>
          <p:nvPr/>
        </p:nvSpPr>
        <p:spPr>
          <a:xfrm>
            <a:off x="1146582" y="1619688"/>
            <a:ext cx="7841810" cy="615553"/>
          </a:xfrm>
          <a:prstGeom prst="rect">
            <a:avLst/>
          </a:prstGeom>
          <a:noFill/>
        </p:spPr>
        <p:txBody>
          <a:bodyPr wrap="none" rtlCol="0">
            <a:spAutoFit/>
          </a:bodyPr>
          <a:lstStyle/>
          <a:p>
            <a:r>
              <a:rPr lang="en-US" dirty="0" smtClean="0"/>
              <a:t>Nice narrative @</a:t>
            </a:r>
            <a:r>
              <a:rPr lang="en-US" dirty="0" err="1" smtClean="0"/>
              <a:t>lamag.com</a:t>
            </a:r>
            <a:r>
              <a:rPr lang="en-US" dirty="0"/>
              <a:t> </a:t>
            </a:r>
            <a:r>
              <a:rPr lang="en-US" dirty="0" smtClean="0"/>
              <a:t/>
            </a:r>
            <a:br>
              <a:rPr lang="en-US" dirty="0" smtClean="0"/>
            </a:br>
            <a:r>
              <a:rPr lang="en-US" sz="1600" dirty="0" smtClean="0"/>
              <a:t>http</a:t>
            </a:r>
            <a:r>
              <a:rPr lang="en-US" sz="1600" dirty="0"/>
              <a:t>://</a:t>
            </a:r>
            <a:r>
              <a:rPr lang="en-US" sz="1600" dirty="0" err="1"/>
              <a:t>www.lamag.com</a:t>
            </a:r>
            <a:r>
              <a:rPr lang="en-US" sz="1600" dirty="0"/>
              <a:t>/features-hidden/race-in-la-see-how-</a:t>
            </a:r>
            <a:r>
              <a:rPr lang="en-US" sz="1600" dirty="0" err="1"/>
              <a:t>weve</a:t>
            </a:r>
            <a:r>
              <a:rPr lang="en-US" sz="1600" dirty="0"/>
              <a:t>-grown/#0412infographic</a:t>
            </a:r>
          </a:p>
        </p:txBody>
      </p:sp>
    </p:spTree>
    <p:extLst>
      <p:ext uri="{BB962C8B-B14F-4D97-AF65-F5344CB8AC3E}">
        <p14:creationId xmlns:p14="http://schemas.microsoft.com/office/powerpoint/2010/main" val="1285088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pic>
        <p:nvPicPr>
          <p:cNvPr id="9" name="Content Placeholder 8" descr="6635655755_8a6a54004f_o.jpg"/>
          <p:cNvPicPr>
            <a:picLocks noGrp="1" noChangeAspect="1"/>
          </p:cNvPicPr>
          <p:nvPr>
            <p:ph idx="1"/>
          </p:nvPr>
        </p:nvPicPr>
        <p:blipFill>
          <a:blip r:embed="rId2">
            <a:extLst>
              <a:ext uri="{28A0092B-C50C-407E-A947-70E740481C1C}">
                <a14:useLocalDpi xmlns:a14="http://schemas.microsoft.com/office/drawing/2010/main" val="0"/>
              </a:ext>
            </a:extLst>
          </a:blip>
          <a:srcRect t="-12108" b="-12108"/>
          <a:stretch>
            <a:fillRect/>
          </a:stretch>
        </p:blipFill>
        <p:spPr>
          <a:xfrm>
            <a:off x="0" y="1763450"/>
            <a:ext cx="9144000" cy="5681886"/>
          </a:xfrm>
        </p:spPr>
      </p:pic>
      <p:sp>
        <p:nvSpPr>
          <p:cNvPr id="10" name="TextBox 9"/>
          <p:cNvSpPr txBox="1"/>
          <p:nvPr/>
        </p:nvSpPr>
        <p:spPr>
          <a:xfrm>
            <a:off x="0" y="-25163"/>
            <a:ext cx="9144000" cy="2585323"/>
          </a:xfrm>
          <a:prstGeom prst="rect">
            <a:avLst/>
          </a:prstGeom>
          <a:solidFill>
            <a:srgbClr val="152815"/>
          </a:solidFill>
        </p:spPr>
        <p:txBody>
          <a:bodyPr wrap="square" rtlCol="0">
            <a:spAutoFit/>
          </a:bodyPr>
          <a:lstStyle/>
          <a:p>
            <a:r>
              <a:rPr lang="en-US" dirty="0">
                <a:solidFill>
                  <a:schemeClr val="bg1"/>
                </a:solidFill>
              </a:rPr>
              <a:t>World travel and communications recorded on Twitter </a:t>
            </a:r>
          </a:p>
          <a:p>
            <a:r>
              <a:rPr lang="en-US" dirty="0">
                <a:solidFill>
                  <a:schemeClr val="bg1"/>
                </a:solidFill>
              </a:rPr>
              <a:t>Green is physical movement from place to place; purple is @replies from someone in one location to someone in another; combining to white where there is both.</a:t>
            </a:r>
          </a:p>
          <a:p>
            <a:r>
              <a:rPr lang="en-US" dirty="0">
                <a:solidFill>
                  <a:schemeClr val="bg1"/>
                </a:solidFill>
              </a:rPr>
              <a:t> </a:t>
            </a:r>
          </a:p>
          <a:p>
            <a:r>
              <a:rPr lang="en-US" dirty="0">
                <a:solidFill>
                  <a:schemeClr val="bg1"/>
                </a:solidFill>
              </a:rPr>
              <a:t>Reported trips to Null Island excluded; all other </a:t>
            </a:r>
            <a:r>
              <a:rPr lang="en-US" dirty="0" err="1">
                <a:solidFill>
                  <a:schemeClr val="bg1"/>
                </a:solidFill>
              </a:rPr>
              <a:t>geotags</a:t>
            </a:r>
            <a:r>
              <a:rPr lang="en-US" dirty="0">
                <a:solidFill>
                  <a:schemeClr val="bg1"/>
                </a:solidFill>
              </a:rPr>
              <a:t> trusted. Endpoints of trips are real data; routes in between are fabricated. Brightness is logarithmic.</a:t>
            </a:r>
          </a:p>
          <a:p>
            <a:r>
              <a:rPr lang="en-US" dirty="0">
                <a:solidFill>
                  <a:schemeClr val="bg1"/>
                </a:solidFill>
              </a:rPr>
              <a:t> </a:t>
            </a:r>
          </a:p>
          <a:p>
            <a:r>
              <a:rPr lang="en-US" dirty="0">
                <a:solidFill>
                  <a:schemeClr val="bg1"/>
                </a:solidFill>
              </a:rPr>
              <a:t>Data from the Twitter streaming API through September 1, 2011. Continent shapes from Natural Earth</a:t>
            </a:r>
            <a:r>
              <a:rPr lang="en-US" dirty="0" smtClean="0">
                <a:solidFill>
                  <a:schemeClr val="bg1"/>
                </a:solidFill>
              </a:rPr>
              <a:t>. Author: </a:t>
            </a:r>
            <a:r>
              <a:rPr lang="en-US" dirty="0">
                <a:solidFill>
                  <a:schemeClr val="bg1"/>
                </a:solidFill>
              </a:rPr>
              <a:t>Eric Fischer</a:t>
            </a:r>
            <a:r>
              <a:rPr lang="en-US" sz="1600" dirty="0">
                <a:solidFill>
                  <a:schemeClr val="bg1"/>
                </a:solidFill>
              </a:rPr>
              <a:t> https://</a:t>
            </a:r>
            <a:r>
              <a:rPr lang="en-US" sz="1600" dirty="0" err="1">
                <a:solidFill>
                  <a:schemeClr val="bg1"/>
                </a:solidFill>
              </a:rPr>
              <a:t>www.flickr.com</a:t>
            </a:r>
            <a:r>
              <a:rPr lang="en-US" sz="1600" dirty="0">
                <a:solidFill>
                  <a:schemeClr val="bg1"/>
                </a:solidFill>
              </a:rPr>
              <a:t>/photos/</a:t>
            </a:r>
            <a:r>
              <a:rPr lang="en-US" sz="1600" dirty="0" err="1">
                <a:solidFill>
                  <a:schemeClr val="bg1"/>
                </a:solidFill>
              </a:rPr>
              <a:t>walkingsf</a:t>
            </a:r>
            <a:r>
              <a:rPr lang="en-US" sz="1600" dirty="0">
                <a:solidFill>
                  <a:schemeClr val="bg1"/>
                </a:solidFill>
              </a:rPr>
              <a:t>/6635655755/in/</a:t>
            </a:r>
            <a:r>
              <a:rPr lang="en-US" sz="1600" dirty="0" err="1">
                <a:solidFill>
                  <a:schemeClr val="bg1"/>
                </a:solidFill>
              </a:rPr>
              <a:t>photostream</a:t>
            </a:r>
            <a:r>
              <a:rPr lang="en-US" sz="16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776518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pic>
        <p:nvPicPr>
          <p:cNvPr id="8" name="Picture 7"/>
          <p:cNvPicPr>
            <a:picLocks noChangeAspect="1"/>
          </p:cNvPicPr>
          <p:nvPr/>
        </p:nvPicPr>
        <p:blipFill>
          <a:blip r:embed="rId2"/>
          <a:stretch>
            <a:fillRect/>
          </a:stretch>
        </p:blipFill>
        <p:spPr>
          <a:xfrm>
            <a:off x="-11207" y="-97073"/>
            <a:ext cx="8188954" cy="6858000"/>
          </a:xfrm>
          <a:prstGeom prst="rect">
            <a:avLst/>
          </a:prstGeom>
        </p:spPr>
      </p:pic>
      <p:sp>
        <p:nvSpPr>
          <p:cNvPr id="9" name="TextBox 8"/>
          <p:cNvSpPr txBox="1"/>
          <p:nvPr/>
        </p:nvSpPr>
        <p:spPr>
          <a:xfrm>
            <a:off x="7477747" y="1102416"/>
            <a:ext cx="1666254" cy="4524316"/>
          </a:xfrm>
          <a:prstGeom prst="rect">
            <a:avLst/>
          </a:prstGeom>
          <a:noFill/>
        </p:spPr>
        <p:txBody>
          <a:bodyPr wrap="square" rtlCol="0">
            <a:spAutoFit/>
          </a:bodyPr>
          <a:lstStyle/>
          <a:p>
            <a:r>
              <a:rPr lang="en-US" dirty="0" smtClean="0"/>
              <a:t>Tourist </a:t>
            </a:r>
            <a:r>
              <a:rPr lang="en-US" dirty="0" err="1" smtClean="0"/>
              <a:t>vs</a:t>
            </a:r>
            <a:r>
              <a:rPr lang="en-US" dirty="0" smtClean="0"/>
              <a:t> locals in Barcelona. Shows. Blue photos (Flickr) live in the city, red are tourists, yellow are unknown.  Eric Fischer again</a:t>
            </a:r>
          </a:p>
          <a:p>
            <a:endParaRPr lang="en-US" dirty="0" smtClean="0"/>
          </a:p>
          <a:p>
            <a:r>
              <a:rPr lang="en-US" dirty="0" smtClean="0"/>
              <a:t>More details:</a:t>
            </a:r>
            <a:endParaRPr lang="en-US" dirty="0"/>
          </a:p>
          <a:p>
            <a:r>
              <a:rPr lang="en-US" dirty="0"/>
              <a:t>https://</a:t>
            </a:r>
            <a:r>
              <a:rPr lang="en-US" dirty="0" err="1"/>
              <a:t>lotteharmsen.wordpress.com</a:t>
            </a:r>
            <a:r>
              <a:rPr lang="en-US" dirty="0"/>
              <a:t>/tag/</a:t>
            </a:r>
            <a:r>
              <a:rPr lang="en-US" dirty="0" err="1"/>
              <a:t>eric-fischer</a:t>
            </a:r>
            <a:r>
              <a:rPr lang="en-US" dirty="0"/>
              <a:t>/</a:t>
            </a:r>
            <a:endParaRPr lang="en-US" dirty="0" smtClean="0"/>
          </a:p>
        </p:txBody>
      </p:sp>
    </p:spTree>
    <p:extLst>
      <p:ext uri="{BB962C8B-B14F-4D97-AF65-F5344CB8AC3E}">
        <p14:creationId xmlns:p14="http://schemas.microsoft.com/office/powerpoint/2010/main" val="3365223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856871"/>
            <a:ext cx="9144000" cy="6181344"/>
          </a:xfrm>
          <a:prstGeom prst="rect">
            <a:avLst/>
          </a:prstGeom>
        </p:spPr>
      </p:pic>
      <p:sp>
        <p:nvSpPr>
          <p:cNvPr id="2" name="Title 1"/>
          <p:cNvSpPr>
            <a:spLocks noGrp="1"/>
          </p:cNvSpPr>
          <p:nvPr>
            <p:ph type="title"/>
          </p:nvPr>
        </p:nvSpPr>
        <p:spPr>
          <a:xfrm>
            <a:off x="954132" y="-254350"/>
            <a:ext cx="6280441" cy="990107"/>
          </a:xfrm>
        </p:spPr>
        <p:txBody>
          <a:bodyPr/>
          <a:lstStyle/>
          <a:p>
            <a:r>
              <a:rPr lang="en-US" dirty="0" smtClean="0"/>
              <a:t>Time Magazine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77</a:t>
            </a:fld>
            <a:endParaRPr lang="en-US"/>
          </a:p>
        </p:txBody>
      </p:sp>
      <p:sp>
        <p:nvSpPr>
          <p:cNvPr id="6" name="TextBox 5"/>
          <p:cNvSpPr txBox="1"/>
          <p:nvPr/>
        </p:nvSpPr>
        <p:spPr>
          <a:xfrm>
            <a:off x="177983" y="6700360"/>
            <a:ext cx="4470394" cy="276999"/>
          </a:xfrm>
          <a:prstGeom prst="rect">
            <a:avLst/>
          </a:prstGeom>
          <a:noFill/>
        </p:spPr>
        <p:txBody>
          <a:bodyPr wrap="none" rtlCol="0">
            <a:spAutoFit/>
          </a:bodyPr>
          <a:lstStyle/>
          <a:p>
            <a:r>
              <a:rPr lang="en-US" sz="1200" dirty="0"/>
              <a:t>http://</a:t>
            </a:r>
            <a:r>
              <a:rPr lang="en-US" sz="1200" dirty="0" err="1"/>
              <a:t>content.time.com</a:t>
            </a:r>
            <a:r>
              <a:rPr lang="en-US" sz="1200" dirty="0"/>
              <a:t>/time/interactive/0,31813,1549966,00.html</a:t>
            </a:r>
          </a:p>
        </p:txBody>
      </p:sp>
    </p:spTree>
    <p:extLst>
      <p:ext uri="{BB962C8B-B14F-4D97-AF65-F5344CB8AC3E}">
        <p14:creationId xmlns:p14="http://schemas.microsoft.com/office/powerpoint/2010/main" val="1409312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Images from yahoo.com</a:t>
            </a:r>
          </a:p>
        </p:txBody>
      </p:sp>
      <p:sp>
        <p:nvSpPr>
          <p:cNvPr id="20482" name="Rectangle 2"/>
          <p:cNvSpPr>
            <a:spLocks noGrp="1" noChangeArrowheads="1"/>
          </p:cNvSpPr>
          <p:nvPr>
            <p:ph type="title"/>
          </p:nvPr>
        </p:nvSpPr>
        <p:spPr>
          <a:xfrm>
            <a:off x="4648200" y="914400"/>
            <a:ext cx="5105400" cy="990600"/>
          </a:xfrm>
        </p:spPr>
        <p:txBody>
          <a:bodyPr/>
          <a:lstStyle/>
          <a:p>
            <a:r>
              <a:rPr lang="en-US" dirty="0" smtClean="0">
                <a:latin typeface="Geneva" charset="0"/>
                <a:ea typeface="ＭＳ Ｐゴシック" charset="0"/>
                <a:cs typeface="ＭＳ Ｐゴシック" charset="0"/>
              </a:rPr>
              <a:t> Small Data? </a:t>
            </a:r>
            <a:endParaRPr lang="en-US" dirty="0">
              <a:latin typeface="Geneva" charset="0"/>
              <a:ea typeface="ＭＳ Ｐゴシック" charset="0"/>
              <a:cs typeface="ＭＳ Ｐゴシック" charset="0"/>
            </a:endParaRPr>
          </a:p>
        </p:txBody>
      </p:sp>
      <p:pic>
        <p:nvPicPr>
          <p:cNvPr id="20483" name="Picture 3" descr="H:\talks\sigir-tutorial\US_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45720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H:\talks\sigir-tutorial\cs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2971800"/>
            <a:ext cx="58515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682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Visualization Techniques for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Big Data</a:t>
            </a:r>
            <a:endParaRPr lang="en-US" dirty="0">
              <a:latin typeface="Geneva" charset="0"/>
              <a:ea typeface="ＭＳ Ｐゴシック" charset="0"/>
              <a:cs typeface="ＭＳ Ｐゴシック" charset="0"/>
            </a:endParaRPr>
          </a:p>
        </p:txBody>
      </p:sp>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3820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3850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last Tuesday</a:t>
            </a:r>
          </a:p>
          <a:p>
            <a:pPr marL="0" indent="0">
              <a:buNone/>
            </a:pPr>
            <a:r>
              <a:rPr lang="en-US" dirty="0"/>
              <a:t>Quiz </a:t>
            </a:r>
          </a:p>
          <a:p>
            <a:pPr marL="0" indent="0">
              <a:buNone/>
            </a:pPr>
            <a:r>
              <a:rPr lang="en-US" b="1" dirty="0" smtClean="0"/>
              <a:t>Discuss infrastructure issues for Big Data</a:t>
            </a:r>
          </a:p>
          <a:p>
            <a:pPr marL="0" indent="0">
              <a:buNone/>
            </a:pPr>
            <a:r>
              <a:rPr lang="en-US" dirty="0" smtClean="0"/>
              <a:t>Talk about Byte </a:t>
            </a:r>
            <a:r>
              <a:rPr lang="en-US" dirty="0" smtClean="0"/>
              <a:t>6</a:t>
            </a:r>
          </a:p>
          <a:p>
            <a:pPr marL="0" indent="0">
              <a:buNone/>
            </a:pPr>
            <a:r>
              <a:rPr lang="en-US" dirty="0"/>
              <a:t>Discuss Visualization for Big Data</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4112185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32646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Chernoff-faces</a:t>
            </a:r>
          </a:p>
        </p:txBody>
      </p:sp>
      <p:pic>
        <p:nvPicPr>
          <p:cNvPr id="614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14600"/>
            <a:ext cx="55245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68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90800"/>
            <a:ext cx="4914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Stick Figures</a:t>
            </a:r>
            <a:endParaRPr lang="en-US"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46353470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24113"/>
            <a:ext cx="3962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74859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Graph-based Techniques</a:t>
            </a:r>
          </a:p>
        </p:txBody>
      </p:sp>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673576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50468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52" y="310162"/>
            <a:ext cx="6280441" cy="990107"/>
          </a:xfrm>
        </p:spPr>
        <p:txBody>
          <a:bodyPr/>
          <a:lstStyle/>
          <a:p>
            <a:r>
              <a:rPr lang="en-US" dirty="0" err="1" smtClean="0"/>
              <a:t>Zoomable</a:t>
            </a:r>
            <a:r>
              <a:rPr lang="en-US" dirty="0" smtClean="0"/>
              <a:t> UIs</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85</a:t>
            </a:fld>
            <a:endParaRPr lang="en-US"/>
          </a:p>
        </p:txBody>
      </p:sp>
      <p:sp>
        <p:nvSpPr>
          <p:cNvPr id="7" name="Rectangle 6"/>
          <p:cNvSpPr/>
          <p:nvPr/>
        </p:nvSpPr>
        <p:spPr>
          <a:xfrm>
            <a:off x="3807053" y="876375"/>
            <a:ext cx="3480440" cy="369332"/>
          </a:xfrm>
          <a:prstGeom prst="rect">
            <a:avLst/>
          </a:prstGeom>
        </p:spPr>
        <p:txBody>
          <a:bodyPr wrap="none">
            <a:spAutoFit/>
          </a:bodyPr>
          <a:lstStyle/>
          <a:p>
            <a:r>
              <a:rPr lang="en-US" dirty="0"/>
              <a:t>http://</a:t>
            </a:r>
            <a:r>
              <a:rPr lang="en-US" dirty="0" err="1"/>
              <a:t>gigapan.com</a:t>
            </a:r>
            <a:r>
              <a:rPr lang="en-US" dirty="0"/>
              <a:t>/</a:t>
            </a:r>
            <a:r>
              <a:rPr lang="en-US" dirty="0" err="1"/>
              <a:t>gigapans</a:t>
            </a:r>
            <a:r>
              <a:rPr lang="en-US" dirty="0"/>
              <a:t>/4304</a:t>
            </a:r>
          </a:p>
        </p:txBody>
      </p:sp>
      <p:pic>
        <p:nvPicPr>
          <p:cNvPr id="11" name="Picture 10"/>
          <p:cNvPicPr>
            <a:picLocks noChangeAspect="1"/>
          </p:cNvPicPr>
          <p:nvPr/>
        </p:nvPicPr>
        <p:blipFill>
          <a:blip r:embed="rId3">
            <a:clrChange>
              <a:clrFrom>
                <a:srgbClr val="010001"/>
              </a:clrFrom>
              <a:clrTo>
                <a:srgbClr val="010001">
                  <a:alpha val="0"/>
                </a:srgbClr>
              </a:clrTo>
            </a:clrChange>
          </a:blip>
          <a:stretch>
            <a:fillRect/>
          </a:stretch>
        </p:blipFill>
        <p:spPr>
          <a:xfrm>
            <a:off x="0" y="1143000"/>
            <a:ext cx="9144000" cy="5715000"/>
          </a:xfrm>
          <a:prstGeom prst="rect">
            <a:avLst/>
          </a:prstGeom>
        </p:spPr>
      </p:pic>
    </p:spTree>
    <p:extLst>
      <p:ext uri="{BB962C8B-B14F-4D97-AF65-F5344CB8AC3E}">
        <p14:creationId xmlns:p14="http://schemas.microsoft.com/office/powerpoint/2010/main" val="144750230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52" y="310162"/>
            <a:ext cx="6280441" cy="990107"/>
          </a:xfrm>
        </p:spPr>
        <p:txBody>
          <a:bodyPr/>
          <a:lstStyle/>
          <a:p>
            <a:r>
              <a:rPr lang="en-US" dirty="0" err="1" smtClean="0"/>
              <a:t>Zoomable</a:t>
            </a:r>
            <a:r>
              <a:rPr lang="en-US" dirty="0" smtClean="0"/>
              <a:t> UIs</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86</a:t>
            </a:fld>
            <a:endParaRPr lang="en-US"/>
          </a:p>
        </p:txBody>
      </p:sp>
      <p:pic>
        <p:nvPicPr>
          <p:cNvPr id="6" name="Picture 5"/>
          <p:cNvPicPr>
            <a:picLocks noChangeAspect="1"/>
          </p:cNvPicPr>
          <p:nvPr/>
        </p:nvPicPr>
        <p:blipFill>
          <a:blip r:embed="rId3"/>
          <a:stretch>
            <a:fillRect/>
          </a:stretch>
        </p:blipFill>
        <p:spPr>
          <a:xfrm>
            <a:off x="954132" y="1524775"/>
            <a:ext cx="6985000" cy="4889500"/>
          </a:xfrm>
          <a:prstGeom prst="rect">
            <a:avLst/>
          </a:prstGeom>
        </p:spPr>
      </p:pic>
      <p:sp>
        <p:nvSpPr>
          <p:cNvPr id="7" name="Rectangle 6"/>
          <p:cNvSpPr/>
          <p:nvPr/>
        </p:nvSpPr>
        <p:spPr>
          <a:xfrm>
            <a:off x="3807053" y="876375"/>
            <a:ext cx="3480440" cy="369332"/>
          </a:xfrm>
          <a:prstGeom prst="rect">
            <a:avLst/>
          </a:prstGeom>
        </p:spPr>
        <p:txBody>
          <a:bodyPr wrap="none">
            <a:spAutoFit/>
          </a:bodyPr>
          <a:lstStyle/>
          <a:p>
            <a:r>
              <a:rPr lang="en-US" dirty="0"/>
              <a:t>http://</a:t>
            </a:r>
            <a:r>
              <a:rPr lang="en-US" dirty="0" err="1"/>
              <a:t>gigapan.com</a:t>
            </a:r>
            <a:r>
              <a:rPr lang="en-US" dirty="0"/>
              <a:t>/</a:t>
            </a:r>
            <a:r>
              <a:rPr lang="en-US" dirty="0" err="1"/>
              <a:t>gigapans</a:t>
            </a:r>
            <a:r>
              <a:rPr lang="en-US" dirty="0"/>
              <a:t>/4304</a:t>
            </a:r>
          </a:p>
        </p:txBody>
      </p:sp>
    </p:spTree>
    <p:extLst>
      <p:ext uri="{BB962C8B-B14F-4D97-AF65-F5344CB8AC3E}">
        <p14:creationId xmlns:p14="http://schemas.microsoft.com/office/powerpoint/2010/main" val="286862654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a:t>
            </a:r>
            <a:r>
              <a:rPr lang="en-US" sz="2800" dirty="0" smtClean="0">
                <a:latin typeface="Geneva" charset="0"/>
                <a:ea typeface="ＭＳ Ｐゴシック" charset="0"/>
                <a:cs typeface="ＭＳ Ｐゴシック" charset="0"/>
              </a:rPr>
              <a:t>data</a:t>
            </a:r>
          </a:p>
          <a:p>
            <a:pPr>
              <a:buFontTx/>
              <a:buNone/>
            </a:pPr>
            <a:r>
              <a:rPr lang="en-US" dirty="0" smtClean="0">
                <a:latin typeface="Geneva" charset="0"/>
                <a:ea typeface="ＭＳ Ｐゴシック" charset="0"/>
                <a:cs typeface="ＭＳ Ｐゴシック" charset="0"/>
              </a:rPr>
              <a:t>An alternative to </a:t>
            </a:r>
            <a:r>
              <a:rPr lang="en-US" dirty="0" err="1" smtClean="0">
                <a:latin typeface="Geneva" charset="0"/>
                <a:ea typeface="ＭＳ Ｐゴシック" charset="0"/>
                <a:cs typeface="ＭＳ Ｐゴシック" charset="0"/>
              </a:rPr>
              <a:t>zoomable</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Uis</a:t>
            </a:r>
            <a:r>
              <a:rPr lang="en-US" dirty="0" smtClean="0">
                <a:latin typeface="Geneva" charset="0"/>
                <a:ea typeface="ＭＳ Ｐゴシック" charset="0"/>
                <a:cs typeface="ＭＳ Ｐゴシック" charset="0"/>
              </a:rPr>
              <a:t> (or complement)</a:t>
            </a:r>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40252774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data</a:t>
            </a:r>
          </a:p>
          <a:p>
            <a:pPr>
              <a:buFontTx/>
              <a:buNone/>
            </a:pPr>
            <a:r>
              <a:rPr lang="en-US" sz="1800" dirty="0">
                <a:latin typeface="Geneva" charset="0"/>
                <a:ea typeface="ＭＳ Ｐゴシック" charset="0"/>
                <a:cs typeface="ＭＳ Ｐゴシック" charset="0"/>
              </a:rPr>
              <a:t>Simple: </a:t>
            </a:r>
          </a:p>
          <a:p>
            <a:pPr lvl="1"/>
            <a:r>
              <a:rPr lang="en-US" sz="1600" dirty="0">
                <a:latin typeface="Geneva" charset="0"/>
                <a:ea typeface="ＭＳ Ｐゴシック" charset="0"/>
              </a:rPr>
              <a:t>Perspective Wall [MRC91]</a:t>
            </a:r>
          </a:p>
          <a:p>
            <a:pPr lvl="1"/>
            <a:r>
              <a:rPr lang="en-US" sz="1600" dirty="0">
                <a:latin typeface="Geneva" charset="0"/>
                <a:ea typeface="ＭＳ Ｐゴシック" charset="0"/>
              </a:rPr>
              <a:t>Bifocal Displays [SA 82]</a:t>
            </a:r>
          </a:p>
          <a:p>
            <a:pPr lvl="1"/>
            <a:r>
              <a:rPr lang="en-US" sz="1600" dirty="0" err="1">
                <a:latin typeface="Geneva" charset="0"/>
                <a:ea typeface="ＭＳ Ｐゴシック" charset="0"/>
              </a:rPr>
              <a:t>TableLens</a:t>
            </a:r>
            <a:r>
              <a:rPr lang="en-US" sz="1600" dirty="0">
                <a:latin typeface="Geneva" charset="0"/>
                <a:ea typeface="ＭＳ Ｐゴシック" charset="0"/>
              </a:rPr>
              <a:t> [RC94]</a:t>
            </a:r>
          </a:p>
          <a:p>
            <a:pPr lvl="1"/>
            <a:r>
              <a:rPr lang="en-US" sz="1600" dirty="0">
                <a:latin typeface="Geneva" charset="0"/>
                <a:ea typeface="ＭＳ Ｐゴシック" charset="0"/>
              </a:rPr>
              <a:t>Graph. Fisheye Views [Fur 86, SB94]</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a:buFontTx/>
              <a:buNone/>
            </a:pPr>
            <a:r>
              <a:rPr lang="en-US" sz="1800" dirty="0">
                <a:latin typeface="Geneva" charset="0"/>
                <a:ea typeface="ＭＳ Ｐゴシック" charset="0"/>
                <a:cs typeface="ＭＳ Ｐゴシック" charset="0"/>
              </a:rPr>
              <a:t>Complex: </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lvl="1"/>
            <a:r>
              <a:rPr lang="en-US" sz="1600" dirty="0">
                <a:latin typeface="Geneva" charset="0"/>
                <a:ea typeface="ＭＳ Ｐゴシック" charset="0"/>
              </a:rPr>
              <a:t>3D-Hyperbolic </a:t>
            </a:r>
            <a:r>
              <a:rPr lang="en-US" sz="1600" dirty="0" err="1">
                <a:latin typeface="Geneva" charset="0"/>
                <a:ea typeface="ＭＳ Ｐゴシック" charset="0"/>
              </a:rPr>
              <a:t>Repr</a:t>
            </a:r>
            <a:r>
              <a:rPr lang="en-US" sz="1600" dirty="0">
                <a:latin typeface="Geneva" charset="0"/>
                <a:ea typeface="ＭＳ Ｐゴシック" charset="0"/>
              </a:rPr>
              <a:t>. [MB95]</a:t>
            </a:r>
          </a:p>
          <a:p>
            <a:pPr lvl="1"/>
            <a:r>
              <a:rPr lang="en-US" sz="1600" dirty="0" err="1">
                <a:latin typeface="Geneva" charset="0"/>
                <a:ea typeface="ＭＳ Ｐゴシック" charset="0"/>
              </a:rPr>
              <a:t>Hyperbox</a:t>
            </a:r>
            <a:r>
              <a:rPr lang="en-US" sz="1600" dirty="0">
                <a:latin typeface="Geneva" charset="0"/>
                <a:ea typeface="ＭＳ Ｐゴシック" charset="0"/>
              </a:rPr>
              <a:t> [AC91]</a:t>
            </a:r>
          </a:p>
        </p:txBody>
      </p:sp>
    </p:spTree>
    <p:extLst>
      <p:ext uri="{BB962C8B-B14F-4D97-AF65-F5344CB8AC3E}">
        <p14:creationId xmlns:p14="http://schemas.microsoft.com/office/powerpoint/2010/main" val="172477146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Perspective Wall</a:t>
            </a:r>
          </a:p>
        </p:txBody>
      </p:sp>
      <p:pic>
        <p:nvPicPr>
          <p:cNvPr id="727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50514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87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pPr marL="0" indent="0">
              <a:buNone/>
            </a:pPr>
            <a:r>
              <a:rPr lang="en-US" i="1" dirty="0" smtClean="0"/>
              <a:t>Mining Massive Data Sets</a:t>
            </a:r>
            <a:r>
              <a:rPr lang="en-US" dirty="0" smtClean="0"/>
              <a:t>: </a:t>
            </a:r>
            <a:r>
              <a:rPr lang="en-US" dirty="0"/>
              <a:t>http://</a:t>
            </a:r>
            <a:r>
              <a:rPr lang="en-US" dirty="0" err="1"/>
              <a:t>www.stanford.edu</a:t>
            </a:r>
            <a:r>
              <a:rPr lang="en-US" dirty="0"/>
              <a:t>/class/</a:t>
            </a:r>
            <a:r>
              <a:rPr lang="en-US" dirty="0" smtClean="0"/>
              <a:t>cs246   Book free online: </a:t>
            </a:r>
            <a:r>
              <a:rPr lang="en-US" sz="2000" dirty="0" smtClean="0"/>
              <a:t>http</a:t>
            </a:r>
            <a:r>
              <a:rPr lang="en-US" sz="2000" dirty="0"/>
              <a:t>://</a:t>
            </a:r>
            <a:r>
              <a:rPr lang="en-US" sz="2000" dirty="0" err="1"/>
              <a:t>i.stanford.edu</a:t>
            </a:r>
            <a:r>
              <a:rPr lang="en-US" sz="2000" dirty="0"/>
              <a:t>/~</a:t>
            </a:r>
            <a:r>
              <a:rPr lang="en-US" sz="2000" dirty="0" err="1"/>
              <a:t>ullman</a:t>
            </a:r>
            <a:r>
              <a:rPr lang="en-US" sz="2000" dirty="0"/>
              <a:t>/</a:t>
            </a:r>
            <a:r>
              <a:rPr lang="en-US" sz="2000" dirty="0" err="1"/>
              <a:t>mmds.html#</a:t>
            </a:r>
            <a:r>
              <a:rPr lang="en-US" sz="2000" dirty="0" err="1" smtClean="0"/>
              <a:t>latest</a:t>
            </a:r>
            <a:endParaRPr lang="en-US" dirty="0" smtClean="0"/>
          </a:p>
          <a:p>
            <a:pPr marL="0" indent="0">
              <a:buNone/>
            </a:pPr>
            <a:r>
              <a:rPr lang="en-US" i="1" dirty="0" smtClean="0"/>
              <a:t>Want to do it yourself in Python? </a:t>
            </a:r>
            <a:r>
              <a:rPr lang="en-US" dirty="0" err="1" smtClean="0"/>
              <a:t>Jurney’s</a:t>
            </a:r>
            <a:r>
              <a:rPr lang="en-US" dirty="0" smtClean="0"/>
              <a:t> ‘Agile Data Science’ will get you to a web app analyzing your </a:t>
            </a:r>
            <a:r>
              <a:rPr lang="en-US" dirty="0" err="1" smtClean="0"/>
              <a:t>gmail</a:t>
            </a:r>
            <a:endParaRPr lang="en-US" dirty="0" smtClean="0"/>
          </a:p>
          <a:p>
            <a:pPr marL="0" indent="0">
              <a:buNone/>
            </a:pPr>
            <a:r>
              <a:rPr lang="en-US" i="1" dirty="0" smtClean="0"/>
              <a:t>Want to understand the tradeoffs in systems and platforms?</a:t>
            </a:r>
            <a:r>
              <a:rPr lang="en-US" dirty="0" smtClean="0"/>
              <a:t> </a:t>
            </a:r>
            <a:r>
              <a:rPr lang="en-US" dirty="0" err="1" smtClean="0"/>
              <a:t>Manoochehri’s</a:t>
            </a:r>
            <a:r>
              <a:rPr lang="en-US" dirty="0" smtClean="0"/>
              <a:t>  ‘Data Just Right’ </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1398737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Table Lens</a:t>
            </a:r>
          </a:p>
        </p:txBody>
      </p:sp>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14600"/>
            <a:ext cx="64008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2304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Fisheye View</a:t>
            </a:r>
          </a:p>
        </p:txBody>
      </p:sp>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8293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32627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Hyperbolic Tree</a:t>
            </a:r>
          </a:p>
        </p:txBody>
      </p:sp>
      <p:pic>
        <p:nvPicPr>
          <p:cNvPr id="768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730726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3094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 Hyperbolic Representation</a:t>
            </a:r>
          </a:p>
        </p:txBody>
      </p:sp>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14203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37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33400" y="990600"/>
            <a:ext cx="8458200" cy="1143000"/>
          </a:xfrm>
        </p:spPr>
        <p:txBody>
          <a:bodyPr/>
          <a:lstStyle/>
          <a:p>
            <a:r>
              <a:rPr lang="en-US">
                <a:latin typeface="Geneva" charset="0"/>
                <a:ea typeface="ＭＳ Ｐゴシック" charset="0"/>
                <a:cs typeface="ＭＳ Ｐゴシック" charset="0"/>
              </a:rPr>
              <a:t>Magic Lenses/Moveable Filter</a:t>
            </a:r>
          </a:p>
        </p:txBody>
      </p:sp>
      <p:sp>
        <p:nvSpPr>
          <p:cNvPr id="78850" name="Rectangle 3"/>
          <p:cNvSpPr>
            <a:spLocks noGrp="1" noChangeArrowheads="1"/>
          </p:cNvSpPr>
          <p:nvPr>
            <p:ph type="body" idx="1"/>
          </p:nvPr>
        </p:nvSpPr>
        <p:spPr>
          <a:xfrm>
            <a:off x="685800" y="2514600"/>
            <a:ext cx="7772400" cy="4114800"/>
          </a:xfrm>
        </p:spPr>
        <p:txBody>
          <a:bodyPr/>
          <a:lstStyle/>
          <a:p>
            <a:pPr>
              <a:buFontTx/>
              <a:buNone/>
            </a:pPr>
            <a:r>
              <a:rPr lang="en-US" sz="2400">
                <a:latin typeface="Geneva" charset="0"/>
                <a:ea typeface="ＭＳ Ｐゴシック" charset="0"/>
                <a:cs typeface="ＭＳ Ｐゴシック" charset="0"/>
              </a:rPr>
              <a:t>interactive selection using lens-like tools which selectively filter the data in the considered areas</a:t>
            </a:r>
          </a:p>
          <a:p>
            <a:pPr>
              <a:buFontTx/>
              <a:buNone/>
            </a:pPr>
            <a:r>
              <a:rPr lang="en-US" sz="2400">
                <a:latin typeface="Geneva" charset="0"/>
                <a:ea typeface="ＭＳ Ｐゴシック" charset="0"/>
                <a:cs typeface="ＭＳ Ｐゴシック" charset="0"/>
              </a:rPr>
              <a:t>multiple lenses/moveable filters can be used for a multi-level filtering (allowing complex conditions)</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648200"/>
            <a:ext cx="486092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9657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err="1" smtClean="0">
                <a:latin typeface="Geneva" charset="0"/>
                <a:ea typeface="ＭＳ Ｐゴシック" charset="0"/>
                <a:cs typeface="ＭＳ Ｐゴシック" charset="0"/>
              </a:rPr>
              <a:t>TreeMap</a:t>
            </a:r>
            <a:r>
              <a:rPr lang="en-US" dirty="0" smtClean="0">
                <a:latin typeface="Geneva" charset="0"/>
                <a:ea typeface="ＭＳ Ｐゴシック" charset="0"/>
                <a:cs typeface="ＭＳ Ｐゴシック" charset="0"/>
              </a:rPr>
              <a:t/>
            </a:r>
            <a:br>
              <a:rPr lang="en-US" dirty="0" smtClean="0">
                <a:latin typeface="Geneva" charset="0"/>
                <a:ea typeface="ＭＳ Ｐゴシック" charset="0"/>
                <a:cs typeface="ＭＳ Ｐゴシック" charset="0"/>
              </a:rPr>
            </a:br>
            <a:r>
              <a:rPr lang="en-US" dirty="0">
                <a:latin typeface="Geneva" charset="0"/>
                <a:ea typeface="ＭＳ Ｐゴシック" charset="0"/>
                <a:cs typeface="ＭＳ Ｐゴシック" charset="0"/>
              </a:rPr>
              <a:t>(Johnson &amp; </a:t>
            </a:r>
            <a:r>
              <a:rPr lang="en-US" dirty="0" err="1">
                <a:latin typeface="Geneva" charset="0"/>
                <a:ea typeface="ＭＳ Ｐゴシック" charset="0"/>
                <a:cs typeface="ＭＳ Ｐゴシック" charset="0"/>
              </a:rPr>
              <a:t>Shneiderman</a:t>
            </a:r>
            <a:r>
              <a:rPr lang="en-US" dirty="0">
                <a:latin typeface="Geneva" charset="0"/>
                <a:ea typeface="ＭＳ Ｐゴシック" charset="0"/>
                <a:cs typeface="ＭＳ Ｐゴシック" charset="0"/>
              </a:rPr>
              <a:t> </a:t>
            </a:r>
            <a:r>
              <a:rPr lang="fr-FR" altLang="ja-JP" dirty="0" smtClean="0">
                <a:latin typeface="Geneva" charset="0"/>
                <a:ea typeface="ＭＳ Ｐゴシック" charset="0"/>
                <a:cs typeface="ＭＳ Ｐゴシック" charset="0"/>
              </a:rPr>
              <a:t>’</a:t>
            </a:r>
            <a:r>
              <a:rPr lang="en-US" altLang="ja-JP" dirty="0" smtClean="0">
                <a:latin typeface="Geneva" charset="0"/>
                <a:ea typeface="ＭＳ Ｐゴシック" charset="0"/>
                <a:cs typeface="ＭＳ Ｐゴシック" charset="0"/>
              </a:rPr>
              <a:t>91)</a:t>
            </a:r>
            <a:endParaRPr lang="en-US" dirty="0">
              <a:latin typeface="Geneva" charset="0"/>
              <a:ea typeface="ＭＳ Ｐゴシック" charset="0"/>
              <a:cs typeface="ＭＳ Ｐゴシック" charset="0"/>
            </a:endParaRPr>
          </a:p>
        </p:txBody>
      </p:sp>
      <p:sp>
        <p:nvSpPr>
          <p:cNvPr id="45058" name="Rectangle 3"/>
          <p:cNvSpPr>
            <a:spLocks noGrp="1" noChangeArrowheads="1"/>
          </p:cNvSpPr>
          <p:nvPr>
            <p:ph type="body" idx="1"/>
          </p:nvPr>
        </p:nvSpPr>
        <p:spPr>
          <a:xfrm>
            <a:off x="1219200" y="2362200"/>
            <a:ext cx="7772400" cy="3733800"/>
          </a:xfrm>
        </p:spPr>
        <p:txBody>
          <a:bodyPr/>
          <a:lstStyle/>
          <a:p>
            <a:pPr>
              <a:buFontTx/>
              <a:buNone/>
            </a:pPr>
            <a:r>
              <a:rPr lang="en-US" sz="2800" dirty="0">
                <a:latin typeface="Geneva" charset="0"/>
                <a:ea typeface="ＭＳ Ｐゴシック" charset="0"/>
                <a:cs typeface="ＭＳ Ｐゴシック" charset="0"/>
              </a:rPr>
              <a:t>The </a:t>
            </a:r>
            <a:r>
              <a:rPr lang="en-US" sz="2800" dirty="0" err="1">
                <a:latin typeface="Geneva" charset="0"/>
                <a:ea typeface="ＭＳ Ｐゴシック" charset="0"/>
                <a:cs typeface="ＭＳ Ｐゴシック" charset="0"/>
              </a:rPr>
              <a:t>TreeMap</a:t>
            </a:r>
            <a:r>
              <a:rPr lang="en-US" sz="2800" dirty="0">
                <a:latin typeface="Geneva" charset="0"/>
                <a:ea typeface="ＭＳ Ｐゴシック" charset="0"/>
                <a:cs typeface="ＭＳ Ｐゴシック" charset="0"/>
              </a:rPr>
              <a:t> </a:t>
            </a:r>
            <a:r>
              <a:rPr lang="en-US" sz="2800" dirty="0" smtClean="0">
                <a:latin typeface="Geneva" charset="0"/>
                <a:ea typeface="ＭＳ Ｐゴシック" charset="0"/>
                <a:cs typeface="ＭＳ Ｐゴシック" charset="0"/>
              </a:rPr>
              <a:t>Idea</a:t>
            </a:r>
            <a:r>
              <a:rPr lang="en-US" sz="2800" dirty="0">
                <a:latin typeface="Geneva" charset="0"/>
                <a:ea typeface="ＭＳ Ｐゴシック" charset="0"/>
                <a:cs typeface="ＭＳ Ｐゴシック" charset="0"/>
              </a:rPr>
              <a:t>: </a:t>
            </a:r>
          </a:p>
          <a:p>
            <a:pPr lvl="1"/>
            <a:r>
              <a:rPr lang="en-US" sz="2400" dirty="0">
                <a:latin typeface="Geneva" charset="0"/>
                <a:ea typeface="ＭＳ Ｐゴシック" charset="0"/>
              </a:rPr>
              <a:t>Show a hierarchy as a 2D layout</a:t>
            </a:r>
          </a:p>
          <a:p>
            <a:pPr lvl="1"/>
            <a:r>
              <a:rPr lang="en-US" sz="2400" dirty="0">
                <a:latin typeface="Geneva" charset="0"/>
                <a:ea typeface="ＭＳ Ｐゴシック" charset="0"/>
              </a:rPr>
              <a:t>Fill up the space with rectangles representing objects</a:t>
            </a:r>
          </a:p>
          <a:p>
            <a:pPr lvl="1"/>
            <a:r>
              <a:rPr lang="en-US" sz="2400" dirty="0">
                <a:latin typeface="Geneva" charset="0"/>
                <a:ea typeface="ＭＳ Ｐゴシック" charset="0"/>
              </a:rPr>
              <a:t>Size on screen indicates relative size of underlying objects.</a:t>
            </a:r>
          </a:p>
        </p:txBody>
      </p:sp>
    </p:spTree>
    <p:extLst>
      <p:ext uri="{BB962C8B-B14F-4D97-AF65-F5344CB8AC3E}">
        <p14:creationId xmlns:p14="http://schemas.microsoft.com/office/powerpoint/2010/main" val="3731023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96</a:t>
            </a:fld>
            <a:endParaRPr lang="en-US"/>
          </a:p>
        </p:txBody>
      </p:sp>
      <p:sp>
        <p:nvSpPr>
          <p:cNvPr id="6" name="Rectangle 5"/>
          <p:cNvSpPr/>
          <p:nvPr/>
        </p:nvSpPr>
        <p:spPr>
          <a:xfrm>
            <a:off x="3670210" y="930937"/>
            <a:ext cx="2121093" cy="369332"/>
          </a:xfrm>
          <a:prstGeom prst="rect">
            <a:avLst/>
          </a:prstGeom>
        </p:spPr>
        <p:txBody>
          <a:bodyPr wrap="none">
            <a:spAutoFit/>
          </a:bodyPr>
          <a:lstStyle/>
          <a:p>
            <a:r>
              <a:rPr lang="en-US" dirty="0"/>
              <a:t>http://</a:t>
            </a:r>
            <a:r>
              <a:rPr lang="en-US" dirty="0" err="1"/>
              <a:t>foodmood.in</a:t>
            </a:r>
            <a:r>
              <a:rPr lang="en-US" dirty="0"/>
              <a:t>/</a:t>
            </a:r>
          </a:p>
        </p:txBody>
      </p:sp>
      <p:pic>
        <p:nvPicPr>
          <p:cNvPr id="7" name="Picture 6" descr="Screen Shot 2015-03-17 at 9.46.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7515"/>
            <a:ext cx="9144000" cy="4811083"/>
          </a:xfrm>
          <a:prstGeom prst="rect">
            <a:avLst/>
          </a:prstGeom>
        </p:spPr>
      </p:pic>
    </p:spTree>
    <p:extLst>
      <p:ext uri="{BB962C8B-B14F-4D97-AF65-F5344CB8AC3E}">
        <p14:creationId xmlns:p14="http://schemas.microsoft.com/office/powerpoint/2010/main" val="1465917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0" name="Rectangle 2"/>
          <p:cNvSpPr>
            <a:spLocks noGrp="1" noChangeArrowheads="1"/>
          </p:cNvSpPr>
          <p:nvPr>
            <p:ph type="title"/>
          </p:nvPr>
        </p:nvSpPr>
        <p:spPr>
          <a:xfrm>
            <a:off x="533400" y="228600"/>
            <a:ext cx="8610600" cy="1143000"/>
          </a:xfrm>
        </p:spPr>
        <p:txBody>
          <a:bodyPr/>
          <a:lstStyle/>
          <a:p>
            <a:r>
              <a:rPr lang="en-US">
                <a:latin typeface="Geneva" charset="0"/>
                <a:ea typeface="ＭＳ Ｐゴシック" charset="0"/>
                <a:cs typeface="ＭＳ Ｐゴシック" charset="0"/>
              </a:rPr>
              <a:t>Successful Application of Treemaps</a:t>
            </a:r>
          </a:p>
        </p:txBody>
      </p:sp>
      <p:sp>
        <p:nvSpPr>
          <p:cNvPr id="48131" name="Rectangle 3"/>
          <p:cNvSpPr>
            <a:spLocks noGrp="1" noChangeArrowheads="1"/>
          </p:cNvSpPr>
          <p:nvPr>
            <p:ph type="body" idx="1"/>
          </p:nvPr>
        </p:nvSpPr>
        <p:spPr>
          <a:xfrm>
            <a:off x="1219200" y="1711682"/>
            <a:ext cx="7772400" cy="3733800"/>
          </a:xfrm>
        </p:spPr>
        <p:txBody>
          <a:bodyPr/>
          <a:lstStyle/>
          <a:p>
            <a:pPr>
              <a:buFontTx/>
              <a:buNone/>
            </a:pPr>
            <a:r>
              <a:rPr lang="en-US" sz="2400" dirty="0">
                <a:latin typeface="Geneva" charset="0"/>
                <a:ea typeface="ＭＳ Ｐゴシック" charset="0"/>
                <a:cs typeface="ＭＳ Ｐゴシック" charset="0"/>
              </a:rPr>
              <a:t>Think </a:t>
            </a:r>
            <a:r>
              <a:rPr lang="en-US" sz="2400" dirty="0" smtClean="0">
                <a:latin typeface="Geneva" charset="0"/>
                <a:ea typeface="ＭＳ Ｐゴシック" charset="0"/>
                <a:cs typeface="ＭＳ Ｐゴシック" charset="0"/>
              </a:rPr>
              <a:t>about </a:t>
            </a:r>
            <a:r>
              <a:rPr lang="en-US" sz="2400" dirty="0">
                <a:latin typeface="Geneva" charset="0"/>
                <a:ea typeface="ＭＳ Ｐゴシック" charset="0"/>
                <a:cs typeface="ＭＳ Ｐゴシック" charset="0"/>
              </a:rPr>
              <a:t>the </a:t>
            </a:r>
            <a:r>
              <a:rPr lang="en-US" sz="2400" dirty="0" smtClean="0">
                <a:latin typeface="Geneva" charset="0"/>
                <a:ea typeface="ＭＳ Ｐゴシック" charset="0"/>
                <a:cs typeface="ＭＳ Ｐゴシック" charset="0"/>
              </a:rPr>
              <a:t>use (analysis </a:t>
            </a:r>
            <a:r>
              <a:rPr lang="en-US" sz="2400" dirty="0" err="1" smtClean="0">
                <a:latin typeface="Geneva" charset="0"/>
                <a:ea typeface="ＭＳ Ｐゴシック" charset="0"/>
                <a:cs typeface="ＭＳ Ｐゴシック" charset="0"/>
              </a:rPr>
              <a:t>vs</a:t>
            </a:r>
            <a:r>
              <a:rPr lang="en-US" sz="2400" dirty="0" smtClean="0">
                <a:latin typeface="Geneva" charset="0"/>
                <a:ea typeface="ＭＳ Ｐゴシック" charset="0"/>
                <a:cs typeface="ＭＳ Ｐゴシック" charset="0"/>
              </a:rPr>
              <a:t> </a:t>
            </a:r>
            <a:r>
              <a:rPr lang="en-US" sz="2400" dirty="0" err="1" smtClean="0">
                <a:latin typeface="Geneva" charset="0"/>
                <a:ea typeface="ＭＳ Ｐゴシック" charset="0"/>
                <a:cs typeface="ＭＳ Ｐゴシック" charset="0"/>
              </a:rPr>
              <a:t>comunication</a:t>
            </a:r>
            <a:r>
              <a:rPr lang="en-US" sz="2400" dirty="0" smtClean="0">
                <a:latin typeface="Geneva" charset="0"/>
                <a:ea typeface="ＭＳ Ｐゴシック" charset="0"/>
                <a:cs typeface="ＭＳ Ｐゴシック" charset="0"/>
              </a:rPr>
              <a:t>)</a:t>
            </a:r>
            <a:endParaRPr lang="en-US" sz="2400" dirty="0">
              <a:latin typeface="Geneva" charset="0"/>
              <a:ea typeface="ＭＳ Ｐゴシック" charset="0"/>
              <a:cs typeface="ＭＳ Ｐゴシック" charset="0"/>
            </a:endParaRPr>
          </a:p>
          <a:p>
            <a:pPr lvl="1"/>
            <a:r>
              <a:rPr lang="en-US" sz="2000" dirty="0">
                <a:latin typeface="Geneva" charset="0"/>
                <a:ea typeface="ＭＳ Ｐゴシック" charset="0"/>
              </a:rPr>
              <a:t>Break into meaningful groups</a:t>
            </a:r>
          </a:p>
          <a:p>
            <a:pPr lvl="1"/>
            <a:r>
              <a:rPr lang="en-US" sz="2000" dirty="0">
                <a:latin typeface="Geneva" charset="0"/>
                <a:ea typeface="ＭＳ Ｐゴシック" charset="0"/>
              </a:rPr>
              <a:t>Fix these into a useful aspect ratio</a:t>
            </a:r>
          </a:p>
          <a:p>
            <a:pPr>
              <a:buFontTx/>
              <a:buNone/>
            </a:pPr>
            <a:r>
              <a:rPr lang="en-US" sz="2400" dirty="0">
                <a:latin typeface="Geneva" charset="0"/>
                <a:ea typeface="ＭＳ Ｐゴシック" charset="0"/>
                <a:cs typeface="ＭＳ Ｐゴシック" charset="0"/>
              </a:rPr>
              <a:t>Use visual properties properly</a:t>
            </a:r>
          </a:p>
          <a:p>
            <a:pPr lvl="1"/>
            <a:r>
              <a:rPr lang="en-US" sz="2000" dirty="0">
                <a:latin typeface="Geneva" charset="0"/>
                <a:ea typeface="ＭＳ Ｐゴシック" charset="0"/>
              </a:rPr>
              <a:t>Use color to distinguish meaningfully</a:t>
            </a:r>
          </a:p>
          <a:p>
            <a:pPr lvl="2"/>
            <a:r>
              <a:rPr lang="en-US" sz="1800" dirty="0">
                <a:latin typeface="Geneva" charset="0"/>
                <a:ea typeface="ＭＳ Ｐゴシック" charset="0"/>
              </a:rPr>
              <a:t>Use only two colors: </a:t>
            </a:r>
          </a:p>
          <a:p>
            <a:pPr lvl="3"/>
            <a:r>
              <a:rPr lang="en-US" sz="1600" dirty="0">
                <a:latin typeface="Geneva" charset="0"/>
                <a:ea typeface="ＭＳ Ｐゴシック" charset="0"/>
              </a:rPr>
              <a:t>Can then distinguish one thing from another</a:t>
            </a:r>
          </a:p>
          <a:p>
            <a:pPr lvl="2"/>
            <a:r>
              <a:rPr lang="en-US" sz="1800" dirty="0">
                <a:latin typeface="Geneva" charset="0"/>
                <a:ea typeface="ＭＳ Ｐゴシック" charset="0"/>
              </a:rPr>
              <a:t>When exact numbers </a:t>
            </a:r>
            <a:r>
              <a:rPr lang="en-US" sz="1800" dirty="0" err="1">
                <a:latin typeface="Geneva" charset="0"/>
                <a:ea typeface="ＭＳ Ｐゴシック" charset="0"/>
              </a:rPr>
              <a:t>aren</a:t>
            </a:r>
            <a:r>
              <a:rPr lang="ja-JP" altLang="en-US" sz="1800" dirty="0">
                <a:latin typeface="Geneva" charset="0"/>
                <a:ea typeface="ＭＳ Ｐゴシック" charset="0"/>
              </a:rPr>
              <a:t>’</a:t>
            </a:r>
            <a:r>
              <a:rPr lang="en-US" altLang="ja-JP" sz="1800" dirty="0">
                <a:latin typeface="Geneva" charset="0"/>
                <a:ea typeface="ＭＳ Ｐゴシック" charset="0"/>
              </a:rPr>
              <a:t>t very important</a:t>
            </a:r>
          </a:p>
          <a:p>
            <a:pPr>
              <a:buFontTx/>
              <a:buNone/>
            </a:pPr>
            <a:r>
              <a:rPr lang="en-US" sz="2400" dirty="0">
                <a:latin typeface="Geneva" charset="0"/>
                <a:ea typeface="ＭＳ Ｐゴシック" charset="0"/>
                <a:cs typeface="ＭＳ Ｐゴシック" charset="0"/>
              </a:rPr>
              <a:t>Provide excellent interactivity </a:t>
            </a:r>
          </a:p>
          <a:p>
            <a:pPr lvl="1"/>
            <a:r>
              <a:rPr lang="en-US" sz="2000" dirty="0">
                <a:latin typeface="Geneva" charset="0"/>
                <a:ea typeface="ＭＳ Ｐゴシック" charset="0"/>
              </a:rPr>
              <a:t>Access to the real data</a:t>
            </a:r>
          </a:p>
          <a:p>
            <a:pPr lvl="1"/>
            <a:r>
              <a:rPr lang="en-US" sz="2000" dirty="0">
                <a:latin typeface="Geneva" charset="0"/>
                <a:ea typeface="ＭＳ Ｐゴシック" charset="0"/>
              </a:rPr>
              <a:t>Makes it into a useful tool</a:t>
            </a:r>
          </a:p>
        </p:txBody>
      </p:sp>
    </p:spTree>
    <p:extLst>
      <p:ext uri="{BB962C8B-B14F-4D97-AF65-F5344CB8AC3E}">
        <p14:creationId xmlns:p14="http://schemas.microsoft.com/office/powerpoint/2010/main" val="3039471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6" name="Content Placeholder 5"/>
          <p:cNvSpPr>
            <a:spLocks noGrp="1"/>
          </p:cNvSpPr>
          <p:nvPr>
            <p:ph idx="1"/>
          </p:nvPr>
        </p:nvSpPr>
        <p:spPr>
          <a:xfrm>
            <a:off x="1128943" y="1745471"/>
            <a:ext cx="7048804" cy="4379976"/>
          </a:xfrm>
        </p:spPr>
        <p:txBody>
          <a:bodyPr/>
          <a:lstStyle/>
          <a:p>
            <a:r>
              <a:rPr lang="en-US" dirty="0" smtClean="0"/>
              <a:t>Big Data Issues in Climate Science</a:t>
            </a:r>
          </a:p>
          <a:p>
            <a:pPr marL="0" indent="0">
              <a:buNone/>
            </a:pPr>
            <a:r>
              <a:rPr lang="en-US" sz="2000" dirty="0">
                <a:hlinkClick r:id="rId3"/>
              </a:rPr>
              <a:t>http://online.liebertpub.com/doi/full/10.1089/big.</a:t>
            </a:r>
            <a:r>
              <a:rPr lang="en-US" sz="2000" dirty="0" smtClean="0">
                <a:hlinkClick r:id="rId3"/>
              </a:rPr>
              <a:t>2014.0026</a:t>
            </a:r>
            <a:endParaRPr lang="en-US" sz="2000" dirty="0" smtClean="0"/>
          </a:p>
          <a:p>
            <a:pPr marL="0" indent="0">
              <a:buNone/>
            </a:pPr>
            <a:r>
              <a:rPr lang="en-US" sz="2000" dirty="0"/>
              <a:t>“Every dataset has a story, and understanding it can guide the choice of suitable analyses; some have labeled this data understanding as </a:t>
            </a:r>
            <a:r>
              <a:rPr lang="en-US" sz="2000" i="1" dirty="0"/>
              <a:t>data </a:t>
            </a:r>
            <a:r>
              <a:rPr lang="en-US" sz="2000" i="1" dirty="0" smtClean="0"/>
              <a:t>empathy</a:t>
            </a:r>
            <a:r>
              <a:rPr lang="en-US" sz="2000" dirty="0" smtClean="0"/>
              <a:t>.”</a:t>
            </a:r>
          </a:p>
          <a:p>
            <a:r>
              <a:rPr lang="en-US" dirty="0" smtClean="0"/>
              <a:t>Big Data and Health</a:t>
            </a:r>
          </a:p>
          <a:p>
            <a:pPr marL="0" indent="0">
              <a:buNone/>
            </a:pPr>
            <a:r>
              <a:rPr lang="en-US" sz="2000" dirty="0">
                <a:hlinkClick r:id="rId4"/>
              </a:rPr>
              <a:t>http://online.liebertpub.com/doi/full/10.1089/big.</a:t>
            </a:r>
            <a:r>
              <a:rPr lang="en-US" sz="2000" dirty="0" smtClean="0">
                <a:hlinkClick r:id="rId4"/>
              </a:rPr>
              <a:t>2013.0029</a:t>
            </a:r>
            <a:endParaRPr lang="en-US" sz="2000" dirty="0" smtClean="0"/>
          </a:p>
          <a:p>
            <a:pPr marL="0" indent="0">
              <a:buNone/>
            </a:pPr>
            <a:r>
              <a:rPr lang="en-US" sz="2000" dirty="0" smtClean="0"/>
              <a:t>“Big Data, Justice </a:t>
            </a:r>
            <a:r>
              <a:rPr lang="en-US" sz="2000" dirty="0"/>
              <a:t>&amp; Power… it is dangerous to think that big data, including that large-scale data can be made anonymous, are inherently objective and include tacit or explicit consent or an opt-out function</a:t>
            </a:r>
            <a:r>
              <a:rPr lang="en-US" sz="2000" dirty="0" smtClean="0"/>
              <a:t>.”</a:t>
            </a:r>
            <a:endParaRPr lang="en-US" sz="2000"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98</a:t>
            </a:fld>
            <a:endParaRPr lang="en-US"/>
          </a:p>
        </p:txBody>
      </p:sp>
    </p:spTree>
    <p:extLst>
      <p:ext uri="{BB962C8B-B14F-4D97-AF65-F5344CB8AC3E}">
        <p14:creationId xmlns:p14="http://schemas.microsoft.com/office/powerpoint/2010/main" val="3949237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62200"/>
            <a:ext cx="63785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74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12395</TotalTime>
  <Words>4997</Words>
  <Application>Microsoft Macintosh PowerPoint</Application>
  <PresentationFormat>On-screen Show (4:3)</PresentationFormat>
  <Paragraphs>786</Paragraphs>
  <Slides>101</Slides>
  <Notes>29</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Office Theme</vt:lpstr>
      <vt:lpstr>Equation</vt:lpstr>
      <vt:lpstr>PowerPoint Presentation</vt:lpstr>
      <vt:lpstr>Goals for today</vt:lpstr>
      <vt:lpstr>Review: Decision Trees &amp; Naïve Bayes</vt:lpstr>
      <vt:lpstr>Review: Decision Trees &amp; Naïve Bayes</vt:lpstr>
      <vt:lpstr>Review: Decision Trees &amp; Naïve Bayes</vt:lpstr>
      <vt:lpstr>Review: Decision Trees &amp; Naïve Bayes</vt:lpstr>
      <vt:lpstr>Goals for today</vt:lpstr>
      <vt:lpstr>Goals for today</vt:lpstr>
      <vt:lpstr>What is Big Data?</vt:lpstr>
      <vt:lpstr>What are some Big Data problems?</vt:lpstr>
      <vt:lpstr>What are some Big Data problems?</vt:lpstr>
      <vt:lpstr>Small Data First:  Typical Relational DB</vt:lpstr>
      <vt:lpstr>Small Data First:  Typical Relational DB</vt:lpstr>
      <vt:lpstr>Small Data First:  Typical Relational DB</vt:lpstr>
      <vt:lpstr>Small Data First:  Typical Relational DB</vt:lpstr>
      <vt:lpstr>CAP Theorem</vt:lpstr>
      <vt:lpstr>Big Data: CAP Theorem</vt:lpstr>
      <vt:lpstr>Big Data: CAP Theorem</vt:lpstr>
      <vt:lpstr>Big Data: CAP Theorem</vt:lpstr>
      <vt:lpstr>Big Data: CAP Theorem</vt:lpstr>
      <vt:lpstr>Big Data: CAP Theorem</vt:lpstr>
      <vt:lpstr>Big Data: CAP Theorem</vt:lpstr>
      <vt:lpstr>Example: Relational Databases</vt:lpstr>
      <vt:lpstr>Contrast: Typical (ACID) Relational Database</vt:lpstr>
      <vt:lpstr>Contrast: Typical Relational Database</vt:lpstr>
      <vt:lpstr>Contrast: Typical Relational Database</vt:lpstr>
      <vt:lpstr>Contrast: Typical Relational Database</vt:lpstr>
      <vt:lpstr>Real Implications of CAP</vt:lpstr>
      <vt:lpstr>Alternatives to relational databases</vt:lpstr>
      <vt:lpstr>Going beyond read and write</vt:lpstr>
      <vt:lpstr>Going beyond read and write</vt:lpstr>
      <vt:lpstr>Going beyond read and write</vt:lpstr>
      <vt:lpstr>Pros and Cons of MapReduce</vt:lpstr>
      <vt:lpstr>A solution focused on Analytics</vt:lpstr>
      <vt:lpstr>A solution focused on Analytics</vt:lpstr>
      <vt:lpstr>How is it so fast?</vt:lpstr>
      <vt:lpstr>Case Study [Bad Data Handbook Ch 12]</vt:lpstr>
      <vt:lpstr>Case Study [Bad Data Handbook Ch 12]</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What are some Big Data problems?</vt:lpstr>
      <vt:lpstr>Mining data from streams [e.g., Twitter]</vt:lpstr>
      <vt:lpstr>Need to sample the stream at fixed size </vt:lpstr>
      <vt:lpstr>Need to sample the stream</vt:lpstr>
      <vt:lpstr>Need to sample the stream</vt:lpstr>
      <vt:lpstr>Other sampling strategies</vt:lpstr>
      <vt:lpstr>Other sampling strategies</vt:lpstr>
      <vt:lpstr>What are some Big Data problems?</vt:lpstr>
      <vt:lpstr>How do we handle big data</vt:lpstr>
      <vt:lpstr>Logistic regression</vt:lpstr>
      <vt:lpstr>Logistic regression: Review</vt:lpstr>
      <vt:lpstr>Logistic regression: Review</vt:lpstr>
      <vt:lpstr>Logistic regression: Review</vt:lpstr>
      <vt:lpstr>Logistic regression: Review</vt:lpstr>
      <vt:lpstr>Logistic regression: Review</vt:lpstr>
      <vt:lpstr>Logistic regression: Review</vt:lpstr>
      <vt:lpstr>Gradient Descent</vt:lpstr>
      <vt:lpstr>Regression:  Implementing Gradient Descent</vt:lpstr>
      <vt:lpstr>Regression for big data</vt:lpstr>
      <vt:lpstr>How do we handle big data</vt:lpstr>
      <vt:lpstr>How do we handle big data</vt:lpstr>
      <vt:lpstr>How do we handle big data</vt:lpstr>
      <vt:lpstr>Machine Learning in Parallel</vt:lpstr>
      <vt:lpstr>What are some Big Data problems?</vt:lpstr>
      <vt:lpstr>Goals for today</vt:lpstr>
      <vt:lpstr>Visualizing Big Data</vt:lpstr>
      <vt:lpstr>PowerPoint Presentation</vt:lpstr>
      <vt:lpstr>PowerPoint Presentation</vt:lpstr>
      <vt:lpstr>PowerPoint Presentation</vt:lpstr>
      <vt:lpstr>PowerPoint Presentation</vt:lpstr>
      <vt:lpstr>Race in LA (Eric Fischer)</vt:lpstr>
      <vt:lpstr>PowerPoint Presentation</vt:lpstr>
      <vt:lpstr>PowerPoint Presentation</vt:lpstr>
      <vt:lpstr>Time Magazine</vt:lpstr>
      <vt:lpstr> Small Data? </vt:lpstr>
      <vt:lpstr>Visualization Techniques for  Big Data</vt:lpstr>
      <vt:lpstr>Query Dependent Coloring</vt:lpstr>
      <vt:lpstr>Chernoff-faces</vt:lpstr>
      <vt:lpstr>Stick Figures</vt:lpstr>
      <vt:lpstr>Stick Figures</vt:lpstr>
      <vt:lpstr>Graph-based Techniques</vt:lpstr>
      <vt:lpstr>Zoomable UIs</vt:lpstr>
      <vt:lpstr>Zoomable UIs</vt:lpstr>
      <vt:lpstr>Distortion Techniques</vt:lpstr>
      <vt:lpstr>Distortion Techniques</vt:lpstr>
      <vt:lpstr>Perspective Wall</vt:lpstr>
      <vt:lpstr>Table Lens</vt:lpstr>
      <vt:lpstr>Fisheye View</vt:lpstr>
      <vt:lpstr>Hyperbolic Tree</vt:lpstr>
      <vt:lpstr>3D Hyperbolic Representation</vt:lpstr>
      <vt:lpstr>Magic Lenses/Moveable Filter</vt:lpstr>
      <vt:lpstr>TreeMap (Johnson &amp; Shneiderman ’91)</vt:lpstr>
      <vt:lpstr>Treemap</vt:lpstr>
      <vt:lpstr>Successful Application of Treemaps</vt:lpstr>
      <vt:lpstr>Further Reading</vt:lpstr>
      <vt:lpstr>2D Graph Examples</vt:lpstr>
      <vt:lpstr>2D Graph Examples</vt:lpstr>
      <vt:lpstr>3D-Graph Drawing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769</cp:revision>
  <dcterms:created xsi:type="dcterms:W3CDTF">2013-10-07T16:54:34Z</dcterms:created>
  <dcterms:modified xsi:type="dcterms:W3CDTF">2015-03-18T02:02:19Z</dcterms:modified>
</cp:coreProperties>
</file>